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12" r:id="rId1"/>
  </p:sldMasterIdLst>
  <p:notesMasterIdLst>
    <p:notesMasterId r:id="rId32"/>
  </p:notesMasterIdLst>
  <p:sldIdLst>
    <p:sldId id="258" r:id="rId2"/>
    <p:sldId id="367" r:id="rId3"/>
    <p:sldId id="392" r:id="rId4"/>
    <p:sldId id="385" r:id="rId5"/>
    <p:sldId id="343" r:id="rId6"/>
    <p:sldId id="308" r:id="rId7"/>
    <p:sldId id="378" r:id="rId8"/>
    <p:sldId id="289" r:id="rId9"/>
    <p:sldId id="290" r:id="rId10"/>
    <p:sldId id="292" r:id="rId11"/>
    <p:sldId id="294" r:id="rId12"/>
    <p:sldId id="295" r:id="rId13"/>
    <p:sldId id="391" r:id="rId14"/>
    <p:sldId id="389" r:id="rId15"/>
    <p:sldId id="390" r:id="rId16"/>
    <p:sldId id="388" r:id="rId17"/>
    <p:sldId id="332" r:id="rId18"/>
    <p:sldId id="333" r:id="rId19"/>
    <p:sldId id="334" r:id="rId20"/>
    <p:sldId id="335" r:id="rId21"/>
    <p:sldId id="386" r:id="rId22"/>
    <p:sldId id="382" r:id="rId23"/>
    <p:sldId id="383" r:id="rId24"/>
    <p:sldId id="356" r:id="rId25"/>
    <p:sldId id="359" r:id="rId26"/>
    <p:sldId id="358" r:id="rId27"/>
    <p:sldId id="357" r:id="rId28"/>
    <p:sldId id="360" r:id="rId29"/>
    <p:sldId id="297" r:id="rId30"/>
    <p:sldId id="381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F9F9"/>
    <a:srgbClr val="F8FAF8"/>
    <a:srgbClr val="92E0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18"/>
    <p:restoredTop sz="92978"/>
  </p:normalViewPr>
  <p:slideViewPr>
    <p:cSldViewPr snapToGrid="0" snapToObjects="1" showGuides="1">
      <p:cViewPr varScale="1">
        <p:scale>
          <a:sx n="104" d="100"/>
          <a:sy n="104" d="100"/>
        </p:scale>
        <p:origin x="62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3C18D-7D5D-9E47-A0FC-BBD26D0E1D9B}" type="datetimeFigureOut">
              <a:rPr lang="en-US" smtClean="0"/>
              <a:t>9/30/19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CC1623-6B39-8543-823A-29D9E60F17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50713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8334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80B7716-36DB-2D49-AA17-2865D7B138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32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9253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lasso,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optimal</a:t>
            </a:r>
            <a:r>
              <a:rPr lang="zh-CN" altLang="en-US" dirty="0"/>
              <a:t> </a:t>
            </a:r>
            <a:r>
              <a:rPr lang="en-US" altLang="zh-CN" dirty="0"/>
              <a:t>point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corner,</a:t>
            </a:r>
            <a:r>
              <a:rPr lang="zh-CN" altLang="en-US" dirty="0"/>
              <a:t> </a:t>
            </a:r>
            <a:r>
              <a:rPr lang="en-US" altLang="zh-CN" dirty="0"/>
              <a:t>then</a:t>
            </a:r>
            <a:r>
              <a:rPr lang="zh-CN" altLang="en-US" dirty="0"/>
              <a:t> </a:t>
            </a:r>
            <a:r>
              <a:rPr lang="en-US" altLang="zh-CN" dirty="0"/>
              <a:t>some</a:t>
            </a:r>
            <a:r>
              <a:rPr lang="zh-CN" altLang="en-US" dirty="0"/>
              <a:t> </a:t>
            </a:r>
            <a:r>
              <a:rPr lang="en-US" altLang="zh-CN" dirty="0"/>
              <a:t>beta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zero</a:t>
            </a:r>
          </a:p>
          <a:p>
            <a:r>
              <a:rPr lang="en-US" altLang="zh-CN" dirty="0"/>
              <a:t>Lasso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variable</a:t>
            </a:r>
            <a:r>
              <a:rPr lang="zh-CN" altLang="en-US" dirty="0"/>
              <a:t> </a:t>
            </a:r>
            <a:r>
              <a:rPr lang="en-US" altLang="zh-CN" dirty="0"/>
              <a:t>selection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1CC1623-6B39-8543-823A-29D9E60F177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36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1694902"/>
            <a:ext cx="10363200" cy="1470025"/>
          </a:xfrm>
          <a:prstGeom prst="rect">
            <a:avLst/>
          </a:prstGeom>
        </p:spPr>
        <p:txBody>
          <a:bodyPr/>
          <a:lstStyle>
            <a:lvl1pPr>
              <a:defRPr sz="3400" b="0" i="0" baseline="0">
                <a:solidFill>
                  <a:srgbClr val="464646"/>
                </a:solidFill>
                <a:latin typeface="Karla" charset="0"/>
                <a:ea typeface="Karla" charset="0"/>
                <a:cs typeface="Karla" charset="0"/>
              </a:defRPr>
            </a:lvl1pPr>
          </a:lstStyle>
          <a:p>
            <a:r>
              <a:rPr lang="en-US"/>
              <a:t>Lecture #: 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1B7CCDB-6D39-0547-B7B3-C80E39D6513A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082800" y="2958528"/>
            <a:ext cx="8026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Karla" charset="0"/>
                <a:ea typeface="Karla" charset="0"/>
                <a:cs typeface="Karla" charset="0"/>
              </a:rPr>
              <a:t>CS109A Introduction to Data Science</a:t>
            </a:r>
            <a:endParaRPr lang="en-US" sz="2400" b="0" i="0" dirty="0">
              <a:solidFill>
                <a:schemeClr val="tx1">
                  <a:lumMod val="75000"/>
                  <a:lumOff val="25000"/>
                </a:schemeClr>
              </a:solidFill>
              <a:latin typeface="Karla" charset="0"/>
              <a:ea typeface="Karla" charset="0"/>
              <a:cs typeface="Karla" charset="0"/>
            </a:endParaRPr>
          </a:p>
          <a:p>
            <a:pPr algn="ctr"/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Protopapas,</a:t>
            </a:r>
            <a:r>
              <a:rPr lang="en-US" sz="2400" b="0" i="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b="0" i="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Kevin Rader and Chris Tanner</a:t>
            </a:r>
          </a:p>
        </p:txBody>
      </p:sp>
      <p:grpSp>
        <p:nvGrpSpPr>
          <p:cNvPr id="12" name="Group 11"/>
          <p:cNvGrpSpPr>
            <a:grpSpLocks noChangeAspect="1"/>
          </p:cNvGrpSpPr>
          <p:nvPr/>
        </p:nvGrpSpPr>
        <p:grpSpPr>
          <a:xfrm>
            <a:off x="4475134" y="4428549"/>
            <a:ext cx="3154320" cy="1764795"/>
            <a:chOff x="3383860" y="4092499"/>
            <a:chExt cx="1774304" cy="1102997"/>
          </a:xfrm>
        </p:grpSpPr>
        <p:pic>
          <p:nvPicPr>
            <p:cNvPr id="13" name="Picture 12" descr="iacs.png"/>
            <p:cNvPicPr>
              <a:picLocks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83860" y="4092501"/>
              <a:ext cx="874886" cy="1102995"/>
            </a:xfrm>
            <a:prstGeom prst="rect">
              <a:avLst/>
            </a:prstGeom>
          </p:spPr>
        </p:pic>
        <p:pic>
          <p:nvPicPr>
            <p:cNvPr id="14" name="Picture 13" descr="harvard.png"/>
            <p:cNvPicPr>
              <a:picLocks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83769" y="4092499"/>
              <a:ext cx="874395" cy="1102995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2" indent="0">
              <a:buNone/>
              <a:defRPr sz="2800"/>
            </a:lvl2pPr>
            <a:lvl3pPr marL="914364" indent="0">
              <a:buNone/>
              <a:defRPr sz="2400"/>
            </a:lvl3pPr>
            <a:lvl4pPr marL="1371545" indent="0">
              <a:buNone/>
              <a:defRPr sz="2000"/>
            </a:lvl4pPr>
            <a:lvl5pPr marL="1828727" indent="0">
              <a:buNone/>
              <a:defRPr sz="2000"/>
            </a:lvl5pPr>
            <a:lvl6pPr marL="2285909" indent="0">
              <a:buNone/>
              <a:defRPr sz="2000"/>
            </a:lvl6pPr>
            <a:lvl7pPr marL="2743091" indent="0">
              <a:buNone/>
              <a:defRPr sz="2000"/>
            </a:lvl7pPr>
            <a:lvl8pPr marL="3200272" indent="0">
              <a:buNone/>
              <a:defRPr sz="2000"/>
            </a:lvl8pPr>
            <a:lvl9pPr marL="3657454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596482"/>
            <a:ext cx="10972800" cy="211114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41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41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216531"/>
            <a:ext cx="11493416" cy="767276"/>
          </a:xfrm>
          <a:prstGeom prst="rect">
            <a:avLst/>
          </a:prstGeom>
          <a:ln>
            <a:noFill/>
          </a:ln>
        </p:spPr>
        <p:txBody>
          <a:bodyPr/>
          <a:lstStyle>
            <a:lvl1pPr algn="l">
              <a:defRPr>
                <a:solidFill>
                  <a:srgbClr val="46464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7" name="Picture 6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8" name="Picture 7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  <p:cxnSp>
        <p:nvCxnSpPr>
          <p:cNvPr id="10" name="Straight Connector 9"/>
          <p:cNvCxnSpPr/>
          <p:nvPr/>
        </p:nvCxnSpPr>
        <p:spPr>
          <a:xfrm>
            <a:off x="0" y="789856"/>
            <a:ext cx="12192000" cy="0"/>
          </a:xfrm>
          <a:prstGeom prst="line">
            <a:avLst/>
          </a:prstGeom>
          <a:ln w="9525" cmpd="sng">
            <a:solidFill>
              <a:schemeClr val="tx1">
                <a:lumMod val="75000"/>
                <a:lumOff val="2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015746" y="6400800"/>
            <a:ext cx="228780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Only Content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2951" y="357487"/>
            <a:ext cx="10327008" cy="2111143"/>
          </a:xfrm>
          <a:prstGeom prst="rect">
            <a:avLst/>
          </a:prstGeom>
          <a:ln>
            <a:noFill/>
          </a:ln>
        </p:spPr>
        <p:txBody>
          <a:bodyPr/>
          <a:lstStyle>
            <a:lvl1pPr marL="0" indent="0">
              <a:buNone/>
              <a:defRPr sz="2800">
                <a:solidFill>
                  <a:srgbClr val="464646"/>
                </a:solidFill>
                <a:latin typeface="Karla"/>
                <a:cs typeface="Karla"/>
              </a:defRPr>
            </a:lvl1pPr>
            <a:lvl2pPr>
              <a:defRPr sz="2400">
                <a:solidFill>
                  <a:srgbClr val="464646"/>
                </a:solidFill>
                <a:latin typeface="Karla"/>
                <a:cs typeface="Karla"/>
              </a:defRPr>
            </a:lvl2pPr>
            <a:lvl3pPr>
              <a:defRPr sz="2000">
                <a:solidFill>
                  <a:srgbClr val="464646"/>
                </a:solidFill>
                <a:latin typeface="Karla"/>
                <a:cs typeface="Karla"/>
              </a:defRPr>
            </a:lvl3pPr>
            <a:lvl4pPr>
              <a:defRPr sz="1800">
                <a:solidFill>
                  <a:srgbClr val="464646"/>
                </a:solidFill>
                <a:latin typeface="Karla"/>
                <a:cs typeface="Karla"/>
              </a:defRPr>
            </a:lvl4pPr>
            <a:lvl5pPr>
              <a:defRPr sz="1800">
                <a:solidFill>
                  <a:srgbClr val="464646"/>
                </a:solidFill>
                <a:latin typeface="Karla"/>
                <a:cs typeface="Karl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>
            <a:lvl1pPr algn="r">
              <a:defRPr/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0" name="Group 9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1" name="Picture 10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2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4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2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09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3"/>
            <a:ext cx="53848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109057" y="6109785"/>
            <a:ext cx="128913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Pavlos Protopapas</a:t>
            </a:r>
          </a:p>
        </p:txBody>
      </p:sp>
      <p:grpSp>
        <p:nvGrpSpPr>
          <p:cNvPr id="13" name="Group 12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4" name="Picture 13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5" name="Picture 14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8341" y="951502"/>
            <a:ext cx="10972800" cy="76727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4"/>
            <a:ext cx="5386917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70" y="1535114"/>
            <a:ext cx="5389033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2" indent="0">
              <a:buNone/>
              <a:defRPr sz="2000" b="1"/>
            </a:lvl2pPr>
            <a:lvl3pPr marL="914364" indent="0">
              <a:buNone/>
              <a:defRPr sz="1800" b="1"/>
            </a:lvl3pPr>
            <a:lvl4pPr marL="1371545" indent="0">
              <a:buNone/>
              <a:defRPr sz="1600" b="1"/>
            </a:lvl4pPr>
            <a:lvl5pPr marL="1828727" indent="0">
              <a:buNone/>
              <a:defRPr sz="1600" b="1"/>
            </a:lvl5pPr>
            <a:lvl6pPr marL="2285909" indent="0">
              <a:buNone/>
              <a:defRPr sz="1600" b="1"/>
            </a:lvl6pPr>
            <a:lvl7pPr marL="2743091" indent="0">
              <a:buNone/>
              <a:defRPr sz="1600" b="1"/>
            </a:lvl7pPr>
            <a:lvl8pPr marL="3200272" indent="0">
              <a:buNone/>
              <a:defRPr sz="1600" b="1"/>
            </a:lvl8pPr>
            <a:lvl9pPr marL="3657454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6" name="Picture 15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7" name="Picture 16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ectio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9958"/>
            <a:ext cx="10972800" cy="767276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2" name="Picture 11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3" name="Picture 12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9144000" y="6400800"/>
            <a:ext cx="2844800" cy="365125"/>
          </a:xfrm>
        </p:spPr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5015747" y="6400800"/>
            <a:ext cx="228780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cap="small" baseline="0" dirty="0">
                <a:solidFill>
                  <a:schemeClr val="tx1">
                    <a:lumMod val="50000"/>
                    <a:lumOff val="50000"/>
                  </a:schemeClr>
                </a:solidFill>
                <a:latin typeface="Karla" charset="0"/>
                <a:ea typeface="Karla" charset="0"/>
                <a:cs typeface="Karla" charset="0"/>
              </a:rPr>
              <a:t>CS109A, Protopapas, Rader, Tanner</a:t>
            </a: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457200" y="6400800"/>
            <a:ext cx="487418" cy="274320"/>
            <a:chOff x="8442646" y="6356350"/>
            <a:chExt cx="482609" cy="274320"/>
          </a:xfrm>
        </p:grpSpPr>
        <p:pic>
          <p:nvPicPr>
            <p:cNvPr id="10" name="Picture 9" descr="iacs.png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42646" y="6356350"/>
              <a:ext cx="244154" cy="274320"/>
            </a:xfrm>
            <a:prstGeom prst="rect">
              <a:avLst/>
            </a:prstGeom>
          </p:spPr>
        </p:pic>
        <p:pic>
          <p:nvPicPr>
            <p:cNvPr id="11" name="Picture 10" descr="harvard.png"/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6800" y="6356350"/>
              <a:ext cx="238455" cy="274320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2" indent="0">
              <a:buNone/>
              <a:defRPr sz="1200"/>
            </a:lvl2pPr>
            <a:lvl3pPr marL="914364" indent="0">
              <a:buNone/>
              <a:defRPr sz="1000"/>
            </a:lvl3pPr>
            <a:lvl4pPr marL="1371545" indent="0">
              <a:buNone/>
              <a:defRPr sz="900"/>
            </a:lvl4pPr>
            <a:lvl5pPr marL="1828727" indent="0">
              <a:buNone/>
              <a:defRPr sz="900"/>
            </a:lvl5pPr>
            <a:lvl6pPr marL="2285909" indent="0">
              <a:buNone/>
              <a:defRPr sz="900"/>
            </a:lvl6pPr>
            <a:lvl7pPr marL="2743091" indent="0">
              <a:buNone/>
              <a:defRPr sz="900"/>
            </a:lvl7pPr>
            <a:lvl8pPr marL="3200272" indent="0">
              <a:buNone/>
              <a:defRPr sz="900"/>
            </a:lvl8pPr>
            <a:lvl9pPr marL="3657454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616E8F-BF65-1643-9F00-FF84D0665B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93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  <p:sldLayoutId id="2147483724" r:id="rId12"/>
  </p:sldLayoutIdLst>
  <p:hf hdr="0" ftr="0" dt="0"/>
  <p:txStyles>
    <p:titleStyle>
      <a:lvl1pPr algn="ctr" defTabSz="457182" rtl="0" eaLnBrk="1" latinLnBrk="0" hangingPunct="1">
        <a:spcBef>
          <a:spcPct val="0"/>
        </a:spcBef>
        <a:buNone/>
        <a:defRPr sz="3200" kern="1200" baseline="0">
          <a:solidFill>
            <a:schemeClr val="tx1"/>
          </a:solidFill>
          <a:latin typeface="Karla"/>
          <a:ea typeface="+mj-ea"/>
          <a:cs typeface="Karla"/>
        </a:defRPr>
      </a:lvl1pPr>
    </p:titleStyle>
    <p:bodyStyle>
      <a:lvl1pPr marL="342887" indent="-342887" algn="l" defTabSz="457182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20" indent="-285738" algn="l" defTabSz="457182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54" indent="-228590" algn="l" defTabSz="457182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36" indent="-228590" algn="l" defTabSz="457182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17" indent="-228590" algn="l" defTabSz="457182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99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81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63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44" indent="-228590" algn="l" defTabSz="457182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5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7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9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91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72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54" algn="l" defTabSz="45718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40.png"/><Relationship Id="rId7" Type="http://schemas.openxmlformats.org/officeDocument/2006/relationships/image" Target="../media/image48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10" Type="http://schemas.openxmlformats.org/officeDocument/2006/relationships/image" Target="../media/image55.png"/><Relationship Id="rId4" Type="http://schemas.openxmlformats.org/officeDocument/2006/relationships/image" Target="../media/image450.png"/><Relationship Id="rId9" Type="http://schemas.openxmlformats.org/officeDocument/2006/relationships/image" Target="../media/image5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10" Type="http://schemas.openxmlformats.org/officeDocument/2006/relationships/image" Target="../media/image20.png"/><Relationship Id="rId4" Type="http://schemas.openxmlformats.org/officeDocument/2006/relationships/image" Target="../media/image18.png"/><Relationship Id="rId9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40.png"/><Relationship Id="rId7" Type="http://schemas.openxmlformats.org/officeDocument/2006/relationships/image" Target="../media/image48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11" Type="http://schemas.openxmlformats.org/officeDocument/2006/relationships/image" Target="../media/image21.emf"/><Relationship Id="rId5" Type="http://schemas.openxmlformats.org/officeDocument/2006/relationships/image" Target="../media/image460.png"/><Relationship Id="rId10" Type="http://schemas.openxmlformats.org/officeDocument/2006/relationships/image" Target="../media/image55.png"/><Relationship Id="rId4" Type="http://schemas.openxmlformats.org/officeDocument/2006/relationships/image" Target="../media/image450.png"/><Relationship Id="rId9" Type="http://schemas.openxmlformats.org/officeDocument/2006/relationships/image" Target="../media/image5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40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2.png"/><Relationship Id="rId4" Type="http://schemas.openxmlformats.org/officeDocument/2006/relationships/image" Target="../media/image450.png"/><Relationship Id="rId9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47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0.png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60.png"/><Relationship Id="rId7" Type="http://schemas.openxmlformats.org/officeDocument/2006/relationships/image" Target="../media/image7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38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Lecture 8a: Regularization</a:t>
            </a:r>
          </a:p>
        </p:txBody>
      </p:sp>
    </p:spTree>
    <p:extLst>
      <p:ext uri="{BB962C8B-B14F-4D97-AF65-F5344CB8AC3E}">
        <p14:creationId xmlns:p14="http://schemas.microsoft.com/office/powerpoint/2010/main" val="19320161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32680" cy="2111143"/>
          </a:xfrm>
        </p:spPr>
        <p:txBody>
          <a:bodyPr/>
          <a:lstStyle/>
          <a:p>
            <a:r>
              <a:rPr lang="en-US" sz="2400" dirty="0"/>
              <a:t>Alternatively, we can choose a regularization term that penalizes the squares of the parameter magnitudes. Then, our regularized loss function is: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Note that               is the square of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2 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</a:p>
          <a:p>
            <a:endParaRPr lang="en-US" sz="2400" b="1" i="1" dirty="0">
              <a:latin typeface="Symbol" charset="2"/>
              <a:ea typeface="Symbol" charset="2"/>
              <a:cs typeface="Symbol" charset="2"/>
            </a:endParaRP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0165" y="2242626"/>
            <a:ext cx="6731669" cy="11425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414" y="3553264"/>
            <a:ext cx="813758" cy="7168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1952" y="4626818"/>
            <a:ext cx="2181058" cy="1131296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8269942" y="3025652"/>
            <a:ext cx="766482" cy="4572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34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In both ridge and LASSO regression, we see that the larger our choice of the </a:t>
            </a:r>
            <a:r>
              <a:rPr lang="en-US" sz="2400" b="1" dirty="0"/>
              <a:t>regularization parameter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l, </a:t>
            </a:r>
            <a:r>
              <a:rPr lang="en-US" sz="2400" dirty="0"/>
              <a:t>the more heavily we penalize large values in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b,</a:t>
            </a:r>
            <a:endParaRPr lang="en-US" sz="2400" dirty="0"/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close to zero, we recover the MSE, i.e. ridge and LASSO regression is just ordinary regression.</a:t>
            </a:r>
          </a:p>
          <a:p>
            <a:pPr marL="342900" indent="-342900">
              <a:spcAft>
                <a:spcPts val="1200"/>
              </a:spcAft>
              <a:buFont typeface="Arial" charset="0"/>
              <a:buChar char="•"/>
            </a:pPr>
            <a:r>
              <a:rPr lang="en-US" sz="2400" dirty="0"/>
              <a:t>If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 </a:t>
            </a:r>
            <a:r>
              <a:rPr lang="en-US" sz="2400" dirty="0"/>
              <a:t>is sufficiently large, the MSE term in the regularized loss function will be insignificant and the regularization term will force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ridge</a:t>
            </a:r>
            <a:r>
              <a:rPr lang="en-US" sz="2400" dirty="0"/>
              <a:t> and </a:t>
            </a:r>
            <a:r>
              <a:rPr lang="en-US" sz="2400" b="1" i="1" dirty="0" err="1">
                <a:latin typeface="Symbol" charset="2"/>
                <a:ea typeface="Symbol" charset="2"/>
                <a:cs typeface="Symbol" charset="2"/>
              </a:rPr>
              <a:t>b</a:t>
            </a:r>
            <a:r>
              <a:rPr lang="en-US" sz="2400" baseline="-25000" dirty="0" err="1">
                <a:latin typeface="Karla" charset="0"/>
                <a:ea typeface="Karla" charset="0"/>
                <a:cs typeface="Karla" charset="0"/>
              </a:rPr>
              <a:t>LASSO</a:t>
            </a:r>
            <a:r>
              <a:rPr lang="en-US" sz="2400" baseline="-25000" dirty="0">
                <a:latin typeface="Karla" charset="0"/>
                <a:ea typeface="Karla" charset="0"/>
                <a:cs typeface="Karla" charset="0"/>
              </a:rPr>
              <a:t> </a:t>
            </a:r>
            <a:r>
              <a:rPr lang="en-US" sz="2400" dirty="0"/>
              <a:t>to be close to zero.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 avoid ad-hoc choices, we should select </a:t>
            </a:r>
            <a:r>
              <a:rPr lang="en-US" sz="2400" dirty="0">
                <a:latin typeface="Symbol" charset="2"/>
                <a:ea typeface="Symbol" charset="2"/>
                <a:cs typeface="Symbol" charset="2"/>
              </a:rPr>
              <a:t>l</a:t>
            </a:r>
            <a:r>
              <a:rPr lang="en-US" sz="2400" dirty="0"/>
              <a:t> using cross-validation.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4485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Ridge, LASSO - Computational complexity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sz="2400" dirty="0"/>
              <a:t>Solution to ridge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endParaRPr lang="en-US" sz="2400" dirty="0"/>
          </a:p>
          <a:p>
            <a:pPr>
              <a:spcAft>
                <a:spcPts val="600"/>
              </a:spcAft>
            </a:pPr>
            <a:r>
              <a:rPr lang="en-US" sz="2400" dirty="0"/>
              <a:t>The solution to the LASSO regression:</a:t>
            </a:r>
          </a:p>
          <a:p>
            <a:pPr>
              <a:spcAft>
                <a:spcPts val="600"/>
              </a:spcAft>
            </a:pPr>
            <a:endParaRPr lang="en-US" sz="2400" dirty="0"/>
          </a:p>
          <a:p>
            <a:pPr marL="457182" lvl="1" indent="0">
              <a:spcAft>
                <a:spcPts val="600"/>
              </a:spcAft>
              <a:buNone/>
            </a:pPr>
            <a:r>
              <a:rPr lang="en-US" dirty="0"/>
              <a:t>LASSO has no conventional analytical solution, as the L1 norm has no derivative at 0. We can, however, use the concept of </a:t>
            </a:r>
            <a:r>
              <a:rPr lang="en-US" dirty="0" err="1">
                <a:solidFill>
                  <a:srgbClr val="C00000"/>
                </a:solidFill>
              </a:rPr>
              <a:t>subdifferential</a:t>
            </a:r>
            <a:r>
              <a:rPr lang="en-US" dirty="0"/>
              <a:t> or </a:t>
            </a:r>
            <a:r>
              <a:rPr lang="en-US" dirty="0" err="1">
                <a:solidFill>
                  <a:srgbClr val="C00000"/>
                </a:solidFill>
              </a:rPr>
              <a:t>subgradient</a:t>
            </a:r>
            <a:r>
              <a:rPr lang="en-US" dirty="0"/>
              <a:t> to find a manageable expression. See a</a:t>
            </a:r>
            <a:r>
              <a:rPr lang="mr-IN" dirty="0"/>
              <a:t>–</a:t>
            </a:r>
            <a:r>
              <a:rPr lang="en-US" dirty="0"/>
              <a:t>sec2 for details. 	</a:t>
            </a:r>
            <a:r>
              <a:rPr lang="en-US" sz="2000" dirty="0"/>
              <a:t>				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12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5569" y="2012678"/>
            <a:ext cx="4186989" cy="441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95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 Parameter with a Validation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The solution of the Ridge/Lasso regression involves three steps: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Select 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l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Find the minimum of the ridge/Lasso regression loss function (using the formula for ridge) and record the  </a:t>
            </a:r>
            <a:r>
              <a:rPr lang="en-US" i="1" dirty="0"/>
              <a:t>MSE</a:t>
            </a:r>
            <a:r>
              <a:rPr lang="en-US" baseline="30000" dirty="0"/>
              <a:t> </a:t>
            </a:r>
            <a:r>
              <a:rPr lang="en-US" dirty="0"/>
              <a:t> </a:t>
            </a:r>
            <a:r>
              <a:rPr lang="en-US" b="1" dirty="0"/>
              <a:t>on the </a:t>
            </a:r>
            <a:r>
              <a:rPr lang="en-US" altLang="zh-CN" b="1" dirty="0"/>
              <a:t>validation</a:t>
            </a:r>
            <a:r>
              <a:rPr lang="en-US" b="1" dirty="0"/>
              <a:t> set</a:t>
            </a:r>
            <a:r>
              <a:rPr lang="en-US" dirty="0"/>
              <a:t>. </a:t>
            </a:r>
          </a:p>
          <a:p>
            <a:pPr marL="342900" indent="-342900">
              <a:spcAft>
                <a:spcPts val="600"/>
              </a:spcAft>
              <a:buFont typeface="Arial" charset="0"/>
              <a:buChar char="•"/>
            </a:pPr>
            <a:r>
              <a:rPr lang="en-US" dirty="0"/>
              <a:t>Find the</a:t>
            </a:r>
            <a:r>
              <a:rPr lang="en-US" dirty="0">
                <a:latin typeface="Symbol" charset="2"/>
                <a:ea typeface="Symbol" charset="2"/>
                <a:cs typeface="Symbol" charset="2"/>
              </a:rPr>
              <a:t> l</a:t>
            </a:r>
            <a:r>
              <a:rPr lang="en-US" dirty="0"/>
              <a:t> that gives the smallest</a:t>
            </a:r>
            <a:r>
              <a:rPr lang="en-US" i="1" dirty="0"/>
              <a:t> MSE</a:t>
            </a:r>
            <a:endParaRPr lang="en-US" baseline="3000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6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(LASSO)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14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MSE=D</a:t>
            </a:r>
          </a:p>
        </p:txBody>
      </p:sp>
    </p:spTree>
    <p:extLst>
      <p:ext uri="{BB962C8B-B14F-4D97-AF65-F5344CB8AC3E}">
        <p14:creationId xmlns:p14="http://schemas.microsoft.com/office/powerpoint/2010/main" val="808678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2" grpId="0"/>
      <p:bldP spid="38" grpId="0"/>
      <p:bldP spid="39" grpId="0"/>
      <p:bldP spid="47" grpId="0" animBg="1"/>
      <p:bldP spid="47" grpId="1" animBg="1"/>
      <p:bldP spid="47" grpId="2" animBg="1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6363" y="1936100"/>
            <a:ext cx="5685521" cy="568552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(LASSO)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15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164864" y="2013392"/>
                <a:ext cx="2998940" cy="11726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864" y="2013392"/>
                <a:ext cx="2998940" cy="11726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Content Placeholder 2"/>
              <p:cNvSpPr txBox="1">
                <a:spLocks/>
              </p:cNvSpPr>
              <p:nvPr/>
            </p:nvSpPr>
            <p:spPr>
              <a:xfrm>
                <a:off x="3163804" y="1903748"/>
                <a:ext cx="10327008" cy="2111143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0" indent="0" algn="l" defTabSz="457182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1pPr>
                <a:lvl2pPr marL="742920" indent="-285738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24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2pPr>
                <a:lvl3pPr marL="114295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3pPr>
                <a:lvl4pPr marL="1600136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–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4pPr>
                <a:lvl5pPr marL="2057317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»"/>
                  <a:defRPr sz="1800" kern="1200">
                    <a:solidFill>
                      <a:srgbClr val="464646"/>
                    </a:solidFill>
                    <a:latin typeface="Karla"/>
                    <a:ea typeface="+mn-ea"/>
                    <a:cs typeface="Karla"/>
                  </a:defRPr>
                </a:lvl5pPr>
                <a:lvl6pPr marL="2514499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681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863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044" indent="-228590" algn="l" defTabSz="457182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𝑀𝑆𝐸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63804" y="1903748"/>
                <a:ext cx="10327008" cy="2111143"/>
              </a:xfrm>
              <a:prstGeom prst="rect">
                <a:avLst/>
              </a:prstGeom>
              <a:blipFill rotWithShape="0">
                <a:blip r:embed="rId9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198" y="2174789"/>
            <a:ext cx="5365212" cy="5365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0929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6501510" y="3245892"/>
            <a:ext cx="4747059" cy="1567301"/>
            <a:chOff x="1752276" y="1849318"/>
            <a:chExt cx="4747059" cy="1567301"/>
          </a:xfrm>
        </p:grpSpPr>
        <p:sp>
          <p:nvSpPr>
            <p:cNvPr id="24" name="Oval 23"/>
            <p:cNvSpPr/>
            <p:nvPr/>
          </p:nvSpPr>
          <p:spPr>
            <a:xfrm rot="18916619">
              <a:off x="3218979" y="2448760"/>
              <a:ext cx="1755020" cy="577602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 rot="18916619">
              <a:off x="2192409" y="1974795"/>
              <a:ext cx="3897644" cy="1286856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Oval 29"/>
            <p:cNvSpPr/>
            <p:nvPr/>
          </p:nvSpPr>
          <p:spPr>
            <a:xfrm rot="18916619">
              <a:off x="1752276" y="1849318"/>
              <a:ext cx="4747059" cy="1567301"/>
            </a:xfrm>
            <a:prstGeom prst="ellipse">
              <a:avLst/>
            </a:prstGeom>
            <a:noFill/>
            <a:ln w="28575"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1274244" y="4164506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(LASSO)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𝐿𝐴𝑆𝑆𝑂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𝑗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Slide Number Placeholder 4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16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𝐿𝐴𝑆𝑆</m:t>
                        </m:r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𝑂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25904"/>
              </a:xfrm>
              <a:prstGeom prst="rect">
                <a:avLst/>
              </a:prstGeom>
              <a:blipFill rotWithShape="0">
                <a:blip r:embed="rId5"/>
                <a:stretch>
                  <a:fillRect b="-109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5" name="Group 34"/>
          <p:cNvGrpSpPr/>
          <p:nvPr/>
        </p:nvGrpSpPr>
        <p:grpSpPr>
          <a:xfrm>
            <a:off x="8404272" y="4049503"/>
            <a:ext cx="747962" cy="426693"/>
            <a:chOff x="3606026" y="2722340"/>
            <a:chExt cx="747962" cy="42669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</m:acc>
                          </m:e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𝑀𝑆𝐸</m:t>
                            </m:r>
                          </m:sup>
                        </m:sSup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06026" y="2764697"/>
                  <a:ext cx="747962" cy="384336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7937" b="-1428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8" name="Oval 27"/>
            <p:cNvSpPr>
              <a:spLocks noChangeAspect="1"/>
            </p:cNvSpPr>
            <p:nvPr/>
          </p:nvSpPr>
          <p:spPr>
            <a:xfrm>
              <a:off x="4076794" y="2722340"/>
              <a:ext cx="45561" cy="4572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charset="0"/>
                                </a:rPr>
                                <m:t> </m:t>
                              </m:r>
                              <m:sSubSup>
                                <m:sSub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𝑗</m:t>
                                  </m:r>
                                </m:sub>
                                <m:sup>
                                  <m:r>
                                    <a:rPr lang="en-US" sz="2400" i="1">
                                      <a:latin typeface="Cambria Math" charset="0"/>
                                    </a:rPr>
                                    <m:t>𝐿𝐴𝑆𝑆𝑂</m:t>
                                  </m:r>
                                </m:sup>
                              </m:sSubSup>
                            </m:e>
                          </m:d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26938" cy="117262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𝐿𝐴𝑆𝑆𝑂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940053" cy="481478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10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7" name="Oval 46"/>
          <p:cNvSpPr/>
          <p:nvPr/>
        </p:nvSpPr>
        <p:spPr>
          <a:xfrm rot="18916619">
            <a:off x="7590616" y="3704259"/>
            <a:ext cx="2532887" cy="833609"/>
          </a:xfrm>
          <a:prstGeom prst="ellipse">
            <a:avLst/>
          </a:prstGeom>
          <a:noFill/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/>
          <p:cNvSpPr txBox="1"/>
          <p:nvPr/>
        </p:nvSpPr>
        <p:spPr>
          <a:xfrm>
            <a:off x="9466120" y="4080502"/>
            <a:ext cx="8579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MSE=D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5004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(LASSO)</a:t>
            </a:r>
          </a:p>
        </p:txBody>
      </p:sp>
      <p:sp>
        <p:nvSpPr>
          <p:cNvPr id="17" name="Slide Number Placeholder 1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17</a:t>
            </a:fld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4627700" y="4206309"/>
            <a:ext cx="1747459" cy="1791051"/>
            <a:chOff x="2164154" y="3756858"/>
            <a:chExt cx="1747459" cy="1791051"/>
          </a:xfrm>
        </p:grpSpPr>
        <p:sp>
          <p:nvSpPr>
            <p:cNvPr id="14" name="Rectangle 13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767537" y="3109260"/>
            <a:ext cx="3249927" cy="3288314"/>
            <a:chOff x="767537" y="3109260"/>
            <a:chExt cx="3249927" cy="3288314"/>
          </a:xfrm>
        </p:grpSpPr>
        <p:grpSp>
          <p:nvGrpSpPr>
            <p:cNvPr id="9" name="Group 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6" name="Straight Arrow Connector 5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" name="Straight Arrow Connector 6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5" name="TextBox 14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5" name="TextBox 1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6" name="Group 15"/>
          <p:cNvGrpSpPr/>
          <p:nvPr/>
        </p:nvGrpSpPr>
        <p:grpSpPr>
          <a:xfrm>
            <a:off x="6696003" y="3382055"/>
            <a:ext cx="4747059" cy="1567301"/>
            <a:chOff x="6547071" y="3213882"/>
            <a:chExt cx="4747059" cy="1567301"/>
          </a:xfrm>
        </p:grpSpPr>
        <p:grpSp>
          <p:nvGrpSpPr>
            <p:cNvPr id="13" name="Group 1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7" name="TextBox 26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27" name="TextBox 2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28" name="Oval 27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2" name="Group 1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4" name="Group 33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24" name="Oval 23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6" name="Oval 2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30" name="Oval 29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47" name="Oval 46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48" name="TextBox 4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>
            <a:off x="3771425" y="2620764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6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1264505" y="4179560"/>
            <a:ext cx="1747459" cy="1791051"/>
            <a:chOff x="2164154" y="3756858"/>
            <a:chExt cx="1747459" cy="1791051"/>
          </a:xfrm>
        </p:grpSpPr>
        <p:sp>
          <p:nvSpPr>
            <p:cNvPr id="81" name="Rectangle 80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83" name="TextBox 82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7969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(Ridge)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𝐿</m:t>
                          </m:r>
                        </m:e>
                        <m:sub>
                          <m:r>
                            <a:rPr lang="en-US" sz="2400" b="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𝑅𝑖𝑑𝑔𝑒</m:t>
                          </m:r>
                        </m:sub>
                      </m:sSub>
                      <m:d>
                        <m:d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</m:d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𝑖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𝑛</m:t>
                          </m:r>
                        </m:sup>
                        <m: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−</m:t>
                          </m:r>
                        </m:e>
                      </m:nary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1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𝜷</m:t>
                          </m:r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1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𝒙</m:t>
                      </m:r>
                      <m:sSup>
                        <m:sSupPr>
                          <m:ctrl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​</m:t>
                              </m:r>
                            </m:e>
                          </m:d>
                        </m:e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2</m:t>
                          </m:r>
                        </m:sup>
                      </m:sSup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+</m:t>
                      </m:r>
                      <m:r>
                        <a:rPr lang="en-US" sz="2400" i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2400" b="0" i="1" smtClean="0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solidFill>
                                            <a:schemeClr val="tx1">
                                              <a:lumMod val="75000"/>
                                              <a:lumOff val="25000"/>
                                            </a:schemeClr>
                                          </a:solidFill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-1415124" y="884009"/>
                <a:ext cx="10327008" cy="2111143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18</a:t>
            </a:fld>
            <a:endParaRPr lang="en-US"/>
          </a:p>
        </p:txBody>
      </p:sp>
      <p:grpSp>
        <p:nvGrpSpPr>
          <p:cNvPr id="20" name="Group 19"/>
          <p:cNvGrpSpPr/>
          <p:nvPr/>
        </p:nvGrpSpPr>
        <p:grpSpPr>
          <a:xfrm>
            <a:off x="767537" y="3109260"/>
            <a:ext cx="3249927" cy="3288314"/>
            <a:chOff x="1655805" y="2662545"/>
            <a:chExt cx="3249927" cy="3288314"/>
          </a:xfrm>
        </p:grpSpPr>
        <p:grpSp>
          <p:nvGrpSpPr>
            <p:cNvPr id="10" name="Group 9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6" name="Straight Arrow Connector 5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Straight Arrow Connector 6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147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TextBox 18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TextBox 1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mr-IN" sz="2800" i="1" smtClean="0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1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is-I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𝑖</m:t>
                        </m:r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=1</m:t>
                        </m:r>
                      </m:sub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𝑛</m:t>
                        </m:r>
                      </m:sup>
                      <m:e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−</m:t>
                        </m:r>
                      </m:e>
                    </m:nary>
                    <m:sSubSup>
                      <m:sSub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acc>
                          <m:accPr>
                            <m:chr m:val="̂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1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𝜷</m:t>
                            </m:r>
                          </m:e>
                        </m:acc>
                      </m:e>
                      <m:sub/>
                      <m:sup>
                        <m:sSup>
                          <m:sSupPr>
                            <m:ctrlP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𝑅𝑖𝑑𝑔𝑒</m:t>
                            </m:r>
                          </m:e>
                          <m:sup>
                            <m:r>
                              <a:rPr lang="en-US" sz="2800" b="0" i="1" smtClean="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𝑇</m:t>
                            </m:r>
                          </m:sup>
                        </m:sSup>
                      </m:sup>
                    </m:sSubSup>
                    <m:r>
                      <a:rPr lang="en-US" sz="2800" b="1" i="1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Cambria Math" charset="0"/>
                      </a:rPr>
                      <m:t>𝒙</m:t>
                    </m:r>
                    <m:sSup>
                      <m:sSupPr>
                        <m:ctrlP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sz="2800" i="1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>
                                <a:solidFill>
                                  <a:schemeClr val="tx1">
                                    <a:lumMod val="75000"/>
                                    <a:lumOff val="25000"/>
                                  </a:schemeClr>
                                </a:solidFill>
                                <a:latin typeface="Cambria Math" charset="0"/>
                              </a:rPr>
                              <m:t>​</m:t>
                            </m:r>
                          </m:e>
                        </m:d>
                      </m:e>
                      <m:sup>
                        <m:r>
                          <a:rPr lang="en-US" sz="2800" i="1">
                            <a:solidFill>
                              <a:schemeClr val="tx1">
                                <a:lumMod val="75000"/>
                                <a:lumOff val="25000"/>
                              </a:schemeClr>
                            </a:solidFill>
                            <a:latin typeface="Cambria Math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</a:rPr>
                  <a:t>=D</a:t>
                </a: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7315" y="2395658"/>
                <a:ext cx="7371080" cy="752707"/>
              </a:xfrm>
              <a:prstGeom prst="rect">
                <a:avLst/>
              </a:prstGeom>
              <a:blipFill rotWithShape="0">
                <a:blip r:embed="rId5"/>
                <a:stretch>
                  <a:fillRect b="-113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/>
              <p:cNvSpPr/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charset="0"/>
                        </a:rPr>
                        <m:t>𝜆</m:t>
                      </m:r>
                      <m:nary>
                        <m:naryPr>
                          <m:chr m:val="∑"/>
                          <m:ctrlPr>
                            <a:rPr lang="is-IS" sz="24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400" i="1">
                              <a:latin typeface="Cambria Math" charset="0"/>
                            </a:rPr>
                            <m:t>𝑗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=1</m:t>
                          </m:r>
                        </m:sub>
                        <m:sup>
                          <m:r>
                            <a:rPr lang="en-US" sz="2400" i="1">
                              <a:latin typeface="Cambria Math" charset="0"/>
                            </a:rPr>
                            <m:t>𝐽</m:t>
                          </m:r>
                        </m:sup>
                        <m:e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Sup>
                                    <m:sSub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charset="0"/>
                                            </a:rPr>
                                            <m:t>𝛽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en-US" sz="2400" b="0" i="1" smtClean="0">
                                          <a:latin typeface="Cambria Math" charset="0"/>
                                        </a:rPr>
                                        <m:t>𝑅𝑖𝑑𝑔𝑒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  <m:sup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sz="2400" i="1">
                              <a:latin typeface="Cambria Math" charset="0"/>
                            </a:rPr>
                            <m:t>=</m:t>
                          </m:r>
                          <m:r>
                            <a:rPr lang="en-US" sz="2400" i="1">
                              <a:latin typeface="Cambria Math" charset="0"/>
                            </a:rPr>
                            <m:t>𝐶</m:t>
                          </m:r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" name="Rectangle 3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537" y="2127451"/>
                <a:ext cx="2670988" cy="1172629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Rectangle 38"/>
              <p:cNvSpPr/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sz="2400" i="1" smtClean="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b="1" i="1">
                                      <a:solidFill>
                                        <a:schemeClr val="tx1">
                                          <a:lumMod val="75000"/>
                                          <a:lumOff val="25000"/>
                                        </a:schemeClr>
                                      </a:solidFill>
                                      <a:latin typeface="Cambria Math" charset="0"/>
                                    </a:rPr>
                                    <m:t>𝜷</m:t>
                                  </m:r>
                                </m:e>
                              </m:acc>
                            </m:e>
                            <m:sup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p>
                          </m:sSup>
                          <m:r>
                            <a:rPr lang="en-US" sz="2400" i="1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=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solidFill>
                                <a:schemeClr val="tx1">
                                  <a:lumMod val="75000"/>
                                  <a:lumOff val="25000"/>
                                </a:schemeClr>
                              </a:solidFill>
                              <a:latin typeface="Cambria Math" charset="0"/>
                            </a:rPr>
                            <m:t>argmin</m:t>
                          </m:r>
                        </m:fName>
                        <m:e>
                          <m:sSub>
                            <m:sSub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400" b="0" i="1" smtClean="0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𝑅𝑖𝑑𝑔𝑒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2400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b="1" i="1">
                                  <a:solidFill>
                                    <a:schemeClr val="tx1">
                                      <a:lumMod val="75000"/>
                                      <a:lumOff val="25000"/>
                                    </a:schemeClr>
                                  </a:solidFill>
                                  <a:latin typeface="Cambria Math" charset="0"/>
                                </a:rPr>
                                <m:t>𝜷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Rectangle 3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3772" y="1180700"/>
                <a:ext cx="3872214" cy="520079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1" name="Group 40"/>
          <p:cNvGrpSpPr/>
          <p:nvPr/>
        </p:nvGrpSpPr>
        <p:grpSpPr>
          <a:xfrm>
            <a:off x="6397212" y="3312174"/>
            <a:ext cx="3249927" cy="3288314"/>
            <a:chOff x="1655805" y="2662545"/>
            <a:chExt cx="3249927" cy="3288314"/>
          </a:xfrm>
        </p:grpSpPr>
        <p:grpSp>
          <p:nvGrpSpPr>
            <p:cNvPr id="42" name="Group 41"/>
            <p:cNvGrpSpPr/>
            <p:nvPr/>
          </p:nvGrpSpPr>
          <p:grpSpPr>
            <a:xfrm>
              <a:off x="1655805" y="2674847"/>
              <a:ext cx="3101546" cy="3276012"/>
              <a:chOff x="1655805" y="2674847"/>
              <a:chExt cx="3101546" cy="3276012"/>
            </a:xfrm>
          </p:grpSpPr>
          <p:cxnSp>
            <p:nvCxnSpPr>
              <p:cNvPr id="45" name="Straight Arrow Connector 44"/>
              <p:cNvCxnSpPr/>
              <p:nvPr/>
            </p:nvCxnSpPr>
            <p:spPr>
              <a:xfrm flipV="1">
                <a:off x="1655805" y="4880919"/>
                <a:ext cx="3101546" cy="12357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/>
              <p:cNvCxnSpPr/>
              <p:nvPr/>
            </p:nvCxnSpPr>
            <p:spPr>
              <a:xfrm flipH="1" flipV="1">
                <a:off x="2782398" y="2674847"/>
                <a:ext cx="18859" cy="3276012"/>
              </a:xfrm>
              <a:prstGeom prst="straightConnector1">
                <a:avLst/>
              </a:prstGeom>
              <a:ln>
                <a:solidFill>
                  <a:schemeClr val="tx1">
                    <a:lumMod val="75000"/>
                    <a:lumOff val="25000"/>
                  </a:schemeClr>
                </a:solidFill>
                <a:tailEnd type="triangle" w="lg" len="lg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3" name="TextBox 42"/>
                <p:cNvSpPr txBox="1"/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3" name="TextBox 4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1374" y="4978399"/>
                  <a:ext cx="464358" cy="369332"/>
                </a:xfrm>
                <a:prstGeom prst="rect">
                  <a:avLst/>
                </a:prstGeom>
                <a:blipFill rotWithShape="0">
                  <a:blip r:embed="rId8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4" name="TextBox 43"/>
                <p:cNvSpPr txBox="1"/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44" name="TextBox 4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313074" y="2662545"/>
                  <a:ext cx="469680" cy="369332"/>
                </a:xfrm>
                <a:prstGeom prst="rect">
                  <a:avLst/>
                </a:prstGeom>
                <a:blipFill rotWithShape="0">
                  <a:blip r:embed="rId9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" name="Group 4"/>
          <p:cNvGrpSpPr/>
          <p:nvPr/>
        </p:nvGrpSpPr>
        <p:grpSpPr>
          <a:xfrm>
            <a:off x="1135178" y="4568817"/>
            <a:ext cx="1876786" cy="1517634"/>
            <a:chOff x="1135178" y="4568817"/>
            <a:chExt cx="1876786" cy="1517634"/>
          </a:xfrm>
        </p:grpSpPr>
        <p:sp>
          <p:nvSpPr>
            <p:cNvPr id="4" name="Oval 3"/>
            <p:cNvSpPr>
              <a:spLocks noChangeAspect="1"/>
            </p:cNvSpPr>
            <p:nvPr/>
          </p:nvSpPr>
          <p:spPr>
            <a:xfrm>
              <a:off x="1135178" y="4568817"/>
              <a:ext cx="1517904" cy="1517634"/>
            </a:xfrm>
            <a:prstGeom prst="ellipse">
              <a:avLst/>
            </a:prstGeom>
            <a:noFill/>
            <a:ln w="25400">
              <a:solidFill>
                <a:schemeClr val="tx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2703866" y="4970865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 rot="641389">
            <a:off x="6908401" y="3396792"/>
            <a:ext cx="4747059" cy="1567301"/>
            <a:chOff x="6547071" y="3213882"/>
            <a:chExt cx="4747059" cy="1567301"/>
          </a:xfrm>
        </p:grpSpPr>
        <p:grpSp>
          <p:nvGrpSpPr>
            <p:cNvPr id="49" name="Group 48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8" name="TextBox 57"/>
                    <p:cNvSpPr txBox="1"/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8" name="TextBox 57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789895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10"/>
                      <a:stretch>
                        <a:fillRect t="-4286" b="-1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59" name="Oval 58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52" name="Group 51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53" name="Group 52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55" name="Oval 54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6" name="Oval 55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7" name="Oval 56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4" name="Oval 53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0" name="TextBox 49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4078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 (Ridge)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19</a:t>
            </a:fld>
            <a:endParaRPr lang="en-US"/>
          </a:p>
        </p:txBody>
      </p:sp>
      <p:grpSp>
        <p:nvGrpSpPr>
          <p:cNvPr id="40" name="Group 39"/>
          <p:cNvGrpSpPr/>
          <p:nvPr/>
        </p:nvGrpSpPr>
        <p:grpSpPr>
          <a:xfrm>
            <a:off x="4107049" y="3115411"/>
            <a:ext cx="3249927" cy="3288314"/>
            <a:chOff x="767537" y="3109260"/>
            <a:chExt cx="3249927" cy="3288314"/>
          </a:xfrm>
        </p:grpSpPr>
        <p:grpSp>
          <p:nvGrpSpPr>
            <p:cNvPr id="49" name="Group 48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51" name="Group 50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53" name="Straight Arrow Connector 52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2" name="TextBox 51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2" name="TextBox 5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2"/>
                    <a:stretch>
                      <a:fillRect b="-1147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50" name="TextBox 4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6" name="Group 55"/>
          <p:cNvGrpSpPr/>
          <p:nvPr/>
        </p:nvGrpSpPr>
        <p:grpSpPr>
          <a:xfrm rot="641389">
            <a:off x="4751268" y="2601396"/>
            <a:ext cx="4747059" cy="1567301"/>
            <a:chOff x="6547071" y="3213882"/>
            <a:chExt cx="4747059" cy="1567301"/>
          </a:xfrm>
        </p:grpSpPr>
        <p:grpSp>
          <p:nvGrpSpPr>
            <p:cNvPr id="57" name="Group 56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59" name="Group 58"/>
              <p:cNvGrpSpPr/>
              <p:nvPr/>
            </p:nvGrpSpPr>
            <p:grpSpPr>
              <a:xfrm>
                <a:off x="8404272" y="4049503"/>
                <a:ext cx="747962" cy="426692"/>
                <a:chOff x="3606026" y="2722340"/>
                <a:chExt cx="747962" cy="42669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6" name="TextBox 65"/>
                    <p:cNvSpPr txBox="1"/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66" name="TextBox 65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 rot="20958611">
                      <a:off x="3606026" y="2764696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4"/>
                      <a:stretch>
                        <a:fillRect t="-7937" b="-12698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67" name="Oval 66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60" name="Group 59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61" name="Group 60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63" name="Oval 62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4" name="Oval 63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5" name="Oval 64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62" name="Oval 61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58" name="TextBox 57"/>
            <p:cNvSpPr txBox="1"/>
            <p:nvPr/>
          </p:nvSpPr>
          <p:spPr>
            <a:xfrm rot="20958611"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  <p:sp>
        <p:nvSpPr>
          <p:cNvPr id="55" name="Oval 54"/>
          <p:cNvSpPr>
            <a:spLocks noChangeAspect="1"/>
          </p:cNvSpPr>
          <p:nvPr/>
        </p:nvSpPr>
        <p:spPr>
          <a:xfrm>
            <a:off x="4493549" y="4515956"/>
            <a:ext cx="1651406" cy="1651112"/>
          </a:xfrm>
          <a:prstGeom prst="ellipse">
            <a:avLst/>
          </a:prstGeom>
          <a:noFill/>
          <a:ln w="25400">
            <a:solidFill>
              <a:schemeClr val="tx2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TextBox 67"/>
          <p:cNvSpPr txBox="1"/>
          <p:nvPr/>
        </p:nvSpPr>
        <p:spPr>
          <a:xfrm>
            <a:off x="6062237" y="5025894"/>
            <a:ext cx="335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6921461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397691" y="2023534"/>
            <a:ext cx="11591109" cy="5063066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1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Religious Holidays: please contact if this affects your HW due dates.</a:t>
            </a:r>
          </a:p>
          <a:p>
            <a:pPr>
              <a:spcAft>
                <a:spcPts val="11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For 209 students: </a:t>
            </a:r>
          </a:p>
          <a:p>
            <a:pPr lvl="1">
              <a:spcAft>
                <a:spcPts val="11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please submit 209 HW separately from 109 HW in different assignments on Canvas.</a:t>
            </a:r>
          </a:p>
          <a:p>
            <a:pPr lvl="1">
              <a:spcAft>
                <a:spcPts val="1100"/>
              </a:spcAft>
            </a:pP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A-sec this week: optional to cover 2</a:t>
            </a:r>
            <a:r>
              <a:rPr lang="en-US" sz="2400" baseline="300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nd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 part from last week (Bayesian perspective).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85587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9292" y="178629"/>
            <a:ext cx="11493416" cy="767276"/>
          </a:xfrm>
        </p:spPr>
        <p:txBody>
          <a:bodyPr/>
          <a:lstStyle/>
          <a:p>
            <a:r>
              <a:rPr lang="en-US" dirty="0"/>
              <a:t>The Geometry of Regularization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20</a:t>
            </a:fld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5880431" y="2255032"/>
            <a:ext cx="5391278" cy="3802329"/>
            <a:chOff x="4107049" y="2601396"/>
            <a:chExt cx="5391278" cy="3802329"/>
          </a:xfrm>
        </p:grpSpPr>
        <p:grpSp>
          <p:nvGrpSpPr>
            <p:cNvPr id="40" name="Group 39"/>
            <p:cNvGrpSpPr/>
            <p:nvPr/>
          </p:nvGrpSpPr>
          <p:grpSpPr>
            <a:xfrm>
              <a:off x="4107049" y="3115411"/>
              <a:ext cx="3249927" cy="3288314"/>
              <a:chOff x="767537" y="3109260"/>
              <a:chExt cx="3249927" cy="3288314"/>
            </a:xfrm>
          </p:grpSpPr>
          <p:grpSp>
            <p:nvGrpSpPr>
              <p:cNvPr id="49" name="Group 48"/>
              <p:cNvGrpSpPr/>
              <p:nvPr/>
            </p:nvGrpSpPr>
            <p:grpSpPr>
              <a:xfrm>
                <a:off x="767537" y="3121562"/>
                <a:ext cx="3249927" cy="3276012"/>
                <a:chOff x="767537" y="3121562"/>
                <a:chExt cx="3249927" cy="3276012"/>
              </a:xfrm>
            </p:grpSpPr>
            <p:grpSp>
              <p:nvGrpSpPr>
                <p:cNvPr id="51" name="Group 50"/>
                <p:cNvGrpSpPr/>
                <p:nvPr/>
              </p:nvGrpSpPr>
              <p:grpSpPr>
                <a:xfrm>
                  <a:off x="767537" y="3121562"/>
                  <a:ext cx="3101546" cy="3276012"/>
                  <a:chOff x="1655805" y="2674847"/>
                  <a:chExt cx="3101546" cy="3276012"/>
                </a:xfrm>
              </p:grpSpPr>
              <p:cxnSp>
                <p:nvCxnSpPr>
                  <p:cNvPr id="53" name="Straight Arrow Connector 52"/>
                  <p:cNvCxnSpPr/>
                  <p:nvPr/>
                </p:nvCxnSpPr>
                <p:spPr>
                  <a:xfrm flipV="1">
                    <a:off x="1655805" y="4880919"/>
                    <a:ext cx="3101546" cy="12357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/>
                  <p:cNvCxnSpPr/>
                  <p:nvPr/>
                </p:nvCxnSpPr>
                <p:spPr>
                  <a:xfrm flipH="1" flipV="1">
                    <a:off x="2782398" y="2674847"/>
                    <a:ext cx="18859" cy="3276012"/>
                  </a:xfrm>
                  <a:prstGeom prst="straightConnector1">
                    <a:avLst/>
                  </a:prstGeom>
                  <a:ln>
                    <a:solidFill>
                      <a:schemeClr val="tx1">
                        <a:lumMod val="75000"/>
                        <a:lumOff val="25000"/>
                      </a:schemeClr>
                    </a:solidFill>
                    <a:tailEnd type="triangle" w="lg" len="lg"/>
                  </a:ln>
                  <a:effectLst/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52" name="TextBox 51"/>
                    <p:cNvSpPr txBox="1"/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52" name="TextBox 51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553106" y="5425114"/>
                      <a:ext cx="464358" cy="369332"/>
                    </a:xfrm>
                    <a:prstGeom prst="rect">
                      <a:avLst/>
                    </a:prstGeom>
                    <a:blipFill rotWithShape="0">
                      <a:blip r:embed="rId3"/>
                      <a:stretch>
                        <a:fillRect b="-13115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0" name="TextBox 49"/>
                  <p:cNvSpPr txBox="1"/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424806" y="3109260"/>
                    <a:ext cx="469680" cy="369332"/>
                  </a:xfrm>
                  <a:prstGeom prst="rect">
                    <a:avLst/>
                  </a:prstGeom>
                  <a:blipFill rotWithShape="0">
                    <a:blip r:embed="rId4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grpSp>
          <p:nvGrpSpPr>
            <p:cNvPr id="56" name="Group 55"/>
            <p:cNvGrpSpPr/>
            <p:nvPr/>
          </p:nvGrpSpPr>
          <p:grpSpPr>
            <a:xfrm rot="641389">
              <a:off x="4751268" y="2601396"/>
              <a:ext cx="4747059" cy="1567301"/>
              <a:chOff x="6547071" y="3213882"/>
              <a:chExt cx="4747059" cy="1567301"/>
            </a:xfrm>
          </p:grpSpPr>
          <p:grpSp>
            <p:nvGrpSpPr>
              <p:cNvPr id="57" name="Group 56"/>
              <p:cNvGrpSpPr/>
              <p:nvPr/>
            </p:nvGrpSpPr>
            <p:grpSpPr>
              <a:xfrm>
                <a:off x="6547071" y="3213882"/>
                <a:ext cx="4747059" cy="1567301"/>
                <a:chOff x="6547071" y="3213882"/>
                <a:chExt cx="4747059" cy="1567301"/>
              </a:xfrm>
            </p:grpSpPr>
            <p:grpSp>
              <p:nvGrpSpPr>
                <p:cNvPr id="59" name="Group 58"/>
                <p:cNvGrpSpPr/>
                <p:nvPr/>
              </p:nvGrpSpPr>
              <p:grpSpPr>
                <a:xfrm>
                  <a:off x="8404272" y="4049503"/>
                  <a:ext cx="747962" cy="426692"/>
                  <a:chOff x="3606026" y="2722340"/>
                  <a:chExt cx="747962" cy="42669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66" name="TextBox 65"/>
                      <p:cNvSpPr txBox="1"/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b="0" i="1" smtClean="0">
                                          <a:latin typeface="Cambria Math" charset="0"/>
                                        </a:rPr>
                                        <m:t>𝛽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b="0" i="1" smtClean="0">
                                      <a:latin typeface="Cambria Math" charset="0"/>
                                    </a:rPr>
                                    <m:t>𝑀𝑆𝐸</m:t>
                                  </m:r>
                                </m:sup>
                              </m:sSup>
                            </m:oMath>
                          </m:oMathPara>
                        </a14:m>
                        <a:endParaRPr lang="en-US" dirty="0"/>
                      </a:p>
                    </p:txBody>
                  </p:sp>
                </mc:Choice>
                <mc:Fallback xmlns="">
                  <p:sp>
                    <p:nvSpPr>
                      <p:cNvPr id="66" name="TextBox 65"/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 rot="20958611">
                        <a:off x="3606026" y="2764696"/>
                        <a:ext cx="747962" cy="384336"/>
                      </a:xfrm>
                      <a:prstGeom prst="rect">
                        <a:avLst/>
                      </a:prstGeom>
                      <a:blipFill rotWithShape="0">
                        <a:blip r:embed="rId5"/>
                        <a:stretch>
                          <a:fillRect t="-7937" b="-12698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sp>
                <p:nvSpPr>
                  <p:cNvPr id="67" name="Oval 66"/>
                  <p:cNvSpPr>
                    <a:spLocks noChangeAspect="1"/>
                  </p:cNvSpPr>
                  <p:nvPr/>
                </p:nvSpPr>
                <p:spPr>
                  <a:xfrm>
                    <a:off x="4076794" y="2722340"/>
                    <a:ext cx="45561" cy="45720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0" name="Group 59"/>
                <p:cNvGrpSpPr/>
                <p:nvPr/>
              </p:nvGrpSpPr>
              <p:grpSpPr>
                <a:xfrm>
                  <a:off x="6547071" y="3213882"/>
                  <a:ext cx="4747059" cy="1567301"/>
                  <a:chOff x="6501510" y="3217318"/>
                  <a:chExt cx="4747059" cy="1567301"/>
                </a:xfrm>
              </p:grpSpPr>
              <p:grpSp>
                <p:nvGrpSpPr>
                  <p:cNvPr id="61" name="Group 60"/>
                  <p:cNvGrpSpPr/>
                  <p:nvPr/>
                </p:nvGrpSpPr>
                <p:grpSpPr>
                  <a:xfrm>
                    <a:off x="6501510" y="3217318"/>
                    <a:ext cx="4747059" cy="1567301"/>
                    <a:chOff x="1752276" y="1849318"/>
                    <a:chExt cx="4747059" cy="1567301"/>
                  </a:xfrm>
                </p:grpSpPr>
                <p:sp>
                  <p:nvSpPr>
                    <p:cNvPr id="63" name="Oval 62"/>
                    <p:cNvSpPr/>
                    <p:nvPr/>
                  </p:nvSpPr>
                  <p:spPr>
                    <a:xfrm rot="18916619">
                      <a:off x="3218979" y="2448760"/>
                      <a:ext cx="1755020" cy="577602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4" name="Oval 63"/>
                    <p:cNvSpPr/>
                    <p:nvPr/>
                  </p:nvSpPr>
                  <p:spPr>
                    <a:xfrm rot="18916619">
                      <a:off x="2192409" y="1974795"/>
                      <a:ext cx="3897644" cy="1286856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65" name="Oval 64"/>
                    <p:cNvSpPr/>
                    <p:nvPr/>
                  </p:nvSpPr>
                  <p:spPr>
                    <a:xfrm rot="18916619">
                      <a:off x="1752276" y="1849318"/>
                      <a:ext cx="4747059" cy="1567301"/>
                    </a:xfrm>
                    <a:prstGeom prst="ellipse">
                      <a:avLst/>
                    </a:prstGeom>
                    <a:noFill/>
                    <a:ln w="28575">
                      <a:solidFill>
                        <a:schemeClr val="accent2"/>
                      </a:solidFill>
                    </a:ln>
                    <a:effectLst/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  <p:sp>
                <p:nvSpPr>
                  <p:cNvPr id="62" name="Oval 61"/>
                  <p:cNvSpPr/>
                  <p:nvPr/>
                </p:nvSpPr>
                <p:spPr>
                  <a:xfrm rot="18916619">
                    <a:off x="7590616" y="3704259"/>
                    <a:ext cx="2532887" cy="833609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</p:grpSp>
          <p:sp>
            <p:nvSpPr>
              <p:cNvPr id="58" name="TextBox 57"/>
              <p:cNvSpPr txBox="1"/>
              <p:nvPr/>
            </p:nvSpPr>
            <p:spPr>
              <a:xfrm rot="20958611">
                <a:off x="9742491" y="4121063"/>
                <a:ext cx="8579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/>
                  <a:t>MSE=D</a:t>
                </a:r>
              </a:p>
            </p:txBody>
          </p:sp>
        </p:grpSp>
        <p:sp>
          <p:nvSpPr>
            <p:cNvPr id="55" name="Oval 54"/>
            <p:cNvSpPr>
              <a:spLocks noChangeAspect="1"/>
            </p:cNvSpPr>
            <p:nvPr/>
          </p:nvSpPr>
          <p:spPr>
            <a:xfrm>
              <a:off x="4493549" y="4515956"/>
              <a:ext cx="1651406" cy="1651112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TextBox 67"/>
            <p:cNvSpPr txBox="1"/>
            <p:nvPr/>
          </p:nvSpPr>
          <p:spPr>
            <a:xfrm>
              <a:off x="6062237" y="5025894"/>
              <a:ext cx="3351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1481151" y="2769047"/>
            <a:ext cx="3249927" cy="3288314"/>
            <a:chOff x="767537" y="3109260"/>
            <a:chExt cx="3249927" cy="3288314"/>
          </a:xfrm>
        </p:grpSpPr>
        <p:grpSp>
          <p:nvGrpSpPr>
            <p:cNvPr id="26" name="Group 25"/>
            <p:cNvGrpSpPr/>
            <p:nvPr/>
          </p:nvGrpSpPr>
          <p:grpSpPr>
            <a:xfrm>
              <a:off x="767537" y="3121562"/>
              <a:ext cx="3249927" cy="3276012"/>
              <a:chOff x="767537" y="3121562"/>
              <a:chExt cx="3249927" cy="3276012"/>
            </a:xfrm>
          </p:grpSpPr>
          <p:grpSp>
            <p:nvGrpSpPr>
              <p:cNvPr id="28" name="Group 27"/>
              <p:cNvGrpSpPr/>
              <p:nvPr/>
            </p:nvGrpSpPr>
            <p:grpSpPr>
              <a:xfrm>
                <a:off x="767537" y="3121562"/>
                <a:ext cx="3101546" cy="3276012"/>
                <a:chOff x="1655805" y="2674847"/>
                <a:chExt cx="3101546" cy="3276012"/>
              </a:xfrm>
            </p:grpSpPr>
            <p:cxnSp>
              <p:nvCxnSpPr>
                <p:cNvPr id="30" name="Straight Arrow Connector 29"/>
                <p:cNvCxnSpPr/>
                <p:nvPr/>
              </p:nvCxnSpPr>
              <p:spPr>
                <a:xfrm flipV="1">
                  <a:off x="1655805" y="4880919"/>
                  <a:ext cx="3101546" cy="12357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Straight Arrow Connector 30"/>
                <p:cNvCxnSpPr/>
                <p:nvPr/>
              </p:nvCxnSpPr>
              <p:spPr>
                <a:xfrm flipH="1" flipV="1">
                  <a:off x="2782398" y="2674847"/>
                  <a:ext cx="18859" cy="3276012"/>
                </a:xfrm>
                <a:prstGeom prst="straightConnector1">
                  <a:avLst/>
                </a:prstGeom>
                <a:ln>
                  <a:solidFill>
                    <a:schemeClr val="tx1">
                      <a:lumMod val="75000"/>
                      <a:lumOff val="25000"/>
                    </a:schemeClr>
                  </a:solidFill>
                  <a:tailEnd type="triangle" w="lg" len="lg"/>
                </a:ln>
                <a:effectLst/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/>
                  <p:cNvSpPr txBox="1"/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29" name="TextBox 2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553106" y="5425114"/>
                    <a:ext cx="464358" cy="369332"/>
                  </a:xfrm>
                  <a:prstGeom prst="rect">
                    <a:avLst/>
                  </a:prstGeom>
                  <a:blipFill rotWithShape="0">
                    <a:blip r:embed="rId3"/>
                    <a:stretch>
                      <a:fillRect b="-13115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/>
                <p:cNvSpPr txBox="1"/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7" name="TextBox 2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4806" y="3109260"/>
                  <a:ext cx="469680" cy="369332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2" name="Group 31"/>
          <p:cNvGrpSpPr/>
          <p:nvPr/>
        </p:nvGrpSpPr>
        <p:grpSpPr>
          <a:xfrm>
            <a:off x="1145527" y="2274400"/>
            <a:ext cx="4747059" cy="1567301"/>
            <a:chOff x="6547071" y="3213882"/>
            <a:chExt cx="4747059" cy="1567301"/>
          </a:xfrm>
        </p:grpSpPr>
        <p:grpSp>
          <p:nvGrpSpPr>
            <p:cNvPr id="33" name="Group 32"/>
            <p:cNvGrpSpPr/>
            <p:nvPr/>
          </p:nvGrpSpPr>
          <p:grpSpPr>
            <a:xfrm>
              <a:off x="6547071" y="3213882"/>
              <a:ext cx="4747059" cy="1567301"/>
              <a:chOff x="6547071" y="3213882"/>
              <a:chExt cx="4747059" cy="1567301"/>
            </a:xfrm>
          </p:grpSpPr>
          <p:grpSp>
            <p:nvGrpSpPr>
              <p:cNvPr id="35" name="Group 34"/>
              <p:cNvGrpSpPr/>
              <p:nvPr/>
            </p:nvGrpSpPr>
            <p:grpSpPr>
              <a:xfrm>
                <a:off x="8404272" y="4049503"/>
                <a:ext cx="747962" cy="426693"/>
                <a:chOff x="3606026" y="2722340"/>
                <a:chExt cx="747962" cy="426693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3" name="TextBox 42"/>
                    <p:cNvSpPr txBox="1"/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𝛽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b="0" i="1" smtClean="0">
                                    <a:latin typeface="Cambria Math" charset="0"/>
                                  </a:rPr>
                                  <m:t>𝑀𝑆𝐸</m:t>
                                </m:r>
                              </m:sup>
                            </m:sSup>
                          </m:oMath>
                        </m:oMathPara>
                      </a14:m>
                      <a:endParaRPr lang="en-US" dirty="0"/>
                    </a:p>
                  </p:txBody>
                </p:sp>
              </mc:Choice>
              <mc:Fallback xmlns="">
                <p:sp>
                  <p:nvSpPr>
                    <p:cNvPr id="43" name="TextBox 4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606026" y="2764697"/>
                      <a:ext cx="747962" cy="384336"/>
                    </a:xfrm>
                    <a:prstGeom prst="rect">
                      <a:avLst/>
                    </a:prstGeom>
                    <a:blipFill rotWithShape="0">
                      <a:blip r:embed="rId7"/>
                      <a:stretch>
                        <a:fillRect t="-7937" b="-14286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sp>
              <p:nvSpPr>
                <p:cNvPr id="44" name="Oval 43"/>
                <p:cNvSpPr>
                  <a:spLocks noChangeAspect="1"/>
                </p:cNvSpPr>
                <p:nvPr/>
              </p:nvSpPr>
              <p:spPr>
                <a:xfrm>
                  <a:off x="4076794" y="2722340"/>
                  <a:ext cx="45561" cy="4572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36" name="Group 35"/>
              <p:cNvGrpSpPr/>
              <p:nvPr/>
            </p:nvGrpSpPr>
            <p:grpSpPr>
              <a:xfrm>
                <a:off x="6547071" y="3213882"/>
                <a:ext cx="4747059" cy="1567301"/>
                <a:chOff x="6501510" y="3217318"/>
                <a:chExt cx="4747059" cy="1567301"/>
              </a:xfrm>
            </p:grpSpPr>
            <p:grpSp>
              <p:nvGrpSpPr>
                <p:cNvPr id="37" name="Group 36"/>
                <p:cNvGrpSpPr/>
                <p:nvPr/>
              </p:nvGrpSpPr>
              <p:grpSpPr>
                <a:xfrm>
                  <a:off x="6501510" y="3217318"/>
                  <a:ext cx="4747059" cy="1567301"/>
                  <a:chOff x="1752276" y="1849318"/>
                  <a:chExt cx="4747059" cy="1567301"/>
                </a:xfrm>
              </p:grpSpPr>
              <p:sp>
                <p:nvSpPr>
                  <p:cNvPr id="39" name="Oval 38"/>
                  <p:cNvSpPr/>
                  <p:nvPr/>
                </p:nvSpPr>
                <p:spPr>
                  <a:xfrm rot="18916619">
                    <a:off x="3218979" y="2448760"/>
                    <a:ext cx="1755020" cy="577602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1" name="Oval 40"/>
                  <p:cNvSpPr/>
                  <p:nvPr/>
                </p:nvSpPr>
                <p:spPr>
                  <a:xfrm rot="18916619">
                    <a:off x="2192409" y="1974795"/>
                    <a:ext cx="3897644" cy="1286856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2" name="Oval 41"/>
                  <p:cNvSpPr/>
                  <p:nvPr/>
                </p:nvSpPr>
                <p:spPr>
                  <a:xfrm rot="18916619">
                    <a:off x="1752276" y="1849318"/>
                    <a:ext cx="4747059" cy="1567301"/>
                  </a:xfrm>
                  <a:prstGeom prst="ellipse">
                    <a:avLst/>
                  </a:prstGeom>
                  <a:noFill/>
                  <a:ln w="28575">
                    <a:solidFill>
                      <a:schemeClr val="accent2"/>
                    </a:solidFill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38" name="Oval 37"/>
                <p:cNvSpPr/>
                <p:nvPr/>
              </p:nvSpPr>
              <p:spPr>
                <a:xfrm rot="18916619">
                  <a:off x="7590616" y="3704259"/>
                  <a:ext cx="2532887" cy="833609"/>
                </a:xfrm>
                <a:prstGeom prst="ellipse">
                  <a:avLst/>
                </a:prstGeom>
                <a:noFill/>
                <a:ln w="28575">
                  <a:solidFill>
                    <a:schemeClr val="accent2"/>
                  </a:solidFill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p:sp>
          <p:nvSpPr>
            <p:cNvPr id="34" name="TextBox 33"/>
            <p:cNvSpPr txBox="1"/>
            <p:nvPr/>
          </p:nvSpPr>
          <p:spPr>
            <a:xfrm>
              <a:off x="9742491" y="4121063"/>
              <a:ext cx="8579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MSE=D</a:t>
              </a: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1961452" y="3846010"/>
            <a:ext cx="1747459" cy="1791051"/>
            <a:chOff x="2164154" y="3756858"/>
            <a:chExt cx="1747459" cy="1791051"/>
          </a:xfrm>
        </p:grpSpPr>
        <p:sp>
          <p:nvSpPr>
            <p:cNvPr id="46" name="Rectangle 45"/>
            <p:cNvSpPr/>
            <p:nvPr/>
          </p:nvSpPr>
          <p:spPr>
            <a:xfrm rot="2719992">
              <a:off x="2165747" y="4275300"/>
              <a:ext cx="1271016" cy="1274202"/>
            </a:xfrm>
            <a:prstGeom prst="rect">
              <a:avLst/>
            </a:prstGeom>
            <a:noFill/>
            <a:ln w="22225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603515" y="4548163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465749" y="3756858"/>
              <a:ext cx="308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34706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7" b="38398"/>
          <a:stretch/>
        </p:blipFill>
        <p:spPr>
          <a:xfrm>
            <a:off x="0" y="872744"/>
            <a:ext cx="12192000" cy="256032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140"/>
          <a:stretch/>
        </p:blipFill>
        <p:spPr>
          <a:xfrm>
            <a:off x="83128" y="3474628"/>
            <a:ext cx="11973690" cy="338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393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7AA1F-8F3A-4C0E-A5BF-4313CFD23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visualized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7A3F81-3348-4C68-BE3E-871CE0260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22</a:t>
            </a:fld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6335463-AC27-4C02-B1BA-A80892D6B2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/>
          <a:stretch/>
        </p:blipFill>
        <p:spPr>
          <a:xfrm>
            <a:off x="1470836" y="1410891"/>
            <a:ext cx="3646967" cy="40362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6E41D8-5C7F-42B6-93A3-E8B49590561A}"/>
              </a:ext>
            </a:extLst>
          </p:cNvPr>
          <p:cNvSpPr txBox="1"/>
          <p:nvPr/>
        </p:nvSpPr>
        <p:spPr>
          <a:xfrm>
            <a:off x="1063256" y="5582093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ridge estimator is where the constraint and the loss intersect.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6EA77-0E56-42E5-BEE1-368FBF92AEA8}"/>
              </a:ext>
            </a:extLst>
          </p:cNvPr>
          <p:cNvSpPr txBox="1"/>
          <p:nvPr/>
        </p:nvSpPr>
        <p:spPr>
          <a:xfrm>
            <a:off x="6953693" y="5551025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values of the coefficients decrease as lambda increases, but they are not nullified.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5F11E9B-542D-4FA0-9B7D-5AB5E2D50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394" y="1609736"/>
            <a:ext cx="5176094" cy="3638525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3BD4CDDB-DB7B-4D84-B154-EB10F072D75B}"/>
              </a:ext>
            </a:extLst>
          </p:cNvPr>
          <p:cNvCxnSpPr/>
          <p:nvPr/>
        </p:nvCxnSpPr>
        <p:spPr>
          <a:xfrm flipH="1">
            <a:off x="2711302" y="3774558"/>
            <a:ext cx="1722475" cy="138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6AC3B73E-F31F-449E-91DA-788A1BECFE86}"/>
              </a:ext>
            </a:extLst>
          </p:cNvPr>
          <p:cNvSpPr txBox="1"/>
          <p:nvPr/>
        </p:nvSpPr>
        <p:spPr>
          <a:xfrm flipH="1">
            <a:off x="4433777" y="3563607"/>
            <a:ext cx="182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Ridge estimator</a:t>
            </a: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B8AC6200-A5D2-45C9-BAA6-27B1D82CC1B4}"/>
              </a:ext>
            </a:extLst>
          </p:cNvPr>
          <p:cNvSpPr/>
          <p:nvPr/>
        </p:nvSpPr>
        <p:spPr>
          <a:xfrm>
            <a:off x="2603251" y="3863317"/>
            <a:ext cx="108051" cy="108051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8080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29FFA-68A8-4A68-B473-4AA4AA3AA7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visualized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D6C83AA-0986-454F-9333-25046C8C7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23</a:t>
            </a:fld>
            <a:endParaRPr lang="en-US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8B469556-352B-4F0B-9B16-E2EC58078DF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1673"/>
          <a:stretch/>
        </p:blipFill>
        <p:spPr>
          <a:xfrm>
            <a:off x="1515946" y="1478476"/>
            <a:ext cx="3406928" cy="3901048"/>
          </a:xfr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2443AB9-C4F9-4379-839D-1F4AD9149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67713"/>
            <a:ext cx="5201734" cy="37733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7618D55-7AC1-47BF-9835-A43B415A65E0}"/>
              </a:ext>
            </a:extLst>
          </p:cNvPr>
          <p:cNvSpPr txBox="1"/>
          <p:nvPr/>
        </p:nvSpPr>
        <p:spPr>
          <a:xfrm>
            <a:off x="889592" y="5573120"/>
            <a:ext cx="46676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Lasso estimator tends to zero out parameters as the OLS loss can easily intersect with the constraint on one of the axis.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943837-1240-403A-8B53-B0300B21ED4F}"/>
              </a:ext>
            </a:extLst>
          </p:cNvPr>
          <p:cNvSpPr txBox="1"/>
          <p:nvPr/>
        </p:nvSpPr>
        <p:spPr>
          <a:xfrm>
            <a:off x="6634716" y="5551855"/>
            <a:ext cx="43806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The values of the coefficients decrease as lambda increases, and are nullified fast.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5799C150-14A3-4AFA-9EEA-A1170FE1E064}"/>
              </a:ext>
            </a:extLst>
          </p:cNvPr>
          <p:cNvCxnSpPr/>
          <p:nvPr/>
        </p:nvCxnSpPr>
        <p:spPr>
          <a:xfrm flipH="1">
            <a:off x="2765327" y="3774558"/>
            <a:ext cx="1722475" cy="13822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B6CC072-AE5B-4EE7-92A3-A3752885C1E3}"/>
              </a:ext>
            </a:extLst>
          </p:cNvPr>
          <p:cNvSpPr txBox="1"/>
          <p:nvPr/>
        </p:nvSpPr>
        <p:spPr>
          <a:xfrm flipH="1">
            <a:off x="4433777" y="3563607"/>
            <a:ext cx="1829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Lasso estimator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8883A85A-3209-4F17-AB47-68D4DF94C779}"/>
              </a:ext>
            </a:extLst>
          </p:cNvPr>
          <p:cNvSpPr/>
          <p:nvPr/>
        </p:nvSpPr>
        <p:spPr>
          <a:xfrm>
            <a:off x="2657276" y="3863317"/>
            <a:ext cx="108051" cy="108051"/>
          </a:xfrm>
          <a:prstGeom prst="ellipse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5003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regularization with only </a:t>
            </a:r>
            <a:r>
              <a:rPr lang="en-US" b="1" dirty="0"/>
              <a:t>validation</a:t>
            </a:r>
            <a:r>
              <a:rPr lang="en-US" dirty="0"/>
              <a:t> : step by step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determine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𝑅𝑖𝑑𝑔𝑒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  <m:r>
                      <a:rPr lang="en-US" b="0" i="0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dirty="0" smtClean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b="0" i="0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b="0" i="0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dirty="0"/>
                  <a:t> , </a:t>
                </a: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using the train data</a:t>
                </a:r>
                <a:r>
                  <a:rPr lang="en-US" dirty="0"/>
                  <a:t>.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using validation data.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that minimizes the loss on the validation data,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                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𝑟𝑖𝑑𝑔𝑒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/>
                  <a:t>train and validation data,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/>
                  <a:t> },  resulting to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400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4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4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767" t="-22478" b="-1446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0903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06303"/>
            <a:ext cx="6858000" cy="4572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regularization with </a:t>
            </a:r>
            <a:r>
              <a:rPr lang="en-US" b="1" dirty="0"/>
              <a:t>validation</a:t>
            </a:r>
            <a:r>
              <a:rPr lang="en-US" dirty="0"/>
              <a:t> only: step by step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25</a:t>
            </a:fld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2973272" y="3163278"/>
            <a:ext cx="118754" cy="3087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</a:t>
            </a:r>
            <a:endParaRPr lang="en-US" sz="11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40865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regularization with </a:t>
            </a:r>
            <a:r>
              <a:rPr lang="en-US" b="1" dirty="0"/>
              <a:t>validation</a:t>
            </a:r>
            <a:r>
              <a:rPr lang="en-US" dirty="0"/>
              <a:t> only: step by step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</p:spPr>
            <p:txBody>
              <a:bodyPr/>
              <a:lstStyle/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split data into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  <m:r>
                      <a:rPr lang="en-US" sz="24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for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𝜆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4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400" b="0" i="1" smtClean="0">
                        <a:latin typeface="Cambria Math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𝑚𝑖𝑛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charset="0"/>
                          </a:rPr>
                          <m:t>,…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𝑚𝑎𝑥</m:t>
                            </m:r>
                          </m:sub>
                        </m:sSub>
                      </m:e>
                    </m:d>
                    <m:r>
                      <a:rPr lang="en-US" sz="24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2400" b="0" dirty="0"/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determine the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</m:oMath>
                </a14:m>
                <a:r>
                  <a:rPr lang="en-US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dirty="0"/>
                  <a:t>, using the train data. </a:t>
                </a:r>
                <a:r>
                  <a:rPr lang="en-US" b="1" dirty="0"/>
                  <a:t>This is done using a solver. </a:t>
                </a:r>
              </a:p>
              <a:p>
                <a:pPr marL="1200120" lvl="1" indent="-457200">
                  <a:spcAft>
                    <a:spcPts val="600"/>
                  </a:spcAft>
                  <a:buFont typeface="+mj-lt"/>
                  <a:buAutoNum type="alphaU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using validation data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select</a:t>
                </a:r>
                <a:r>
                  <a:rPr lang="en-US" sz="2400" dirty="0"/>
                  <a:t> the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charset="0"/>
                      </a:rPr>
                      <m:t>𝜆</m:t>
                    </m:r>
                    <m:r>
                      <a:rPr lang="en-US" sz="2400" i="1" dirty="0" smtClean="0">
                        <a:latin typeface="Cambria Math" charset="0"/>
                      </a:rPr>
                      <m:t> </m:t>
                    </m:r>
                  </m:oMath>
                </a14:m>
                <a:r>
                  <a:rPr lang="en-US" sz="2400" dirty="0"/>
                  <a:t>that minimizes the loss on the validation data,         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           </m:t>
                        </m:r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𝑙𝑎𝑠𝑠𝑜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charset="0"/>
                          </a:rPr>
                          <m:t>argmin</m:t>
                        </m:r>
                      </m:e>
                      <m:sub>
                        <m:r>
                          <a:rPr lang="en-US" sz="2400" b="0" i="1" smtClean="0">
                            <a:latin typeface="Cambria Math" charset="0"/>
                          </a:rPr>
                          <m:t>𝜆</m:t>
                        </m:r>
                      </m:sub>
                    </m:sSub>
                    <m:r>
                      <a:rPr lang="en-US" sz="2400" b="0" i="0" smtClean="0">
                        <a:latin typeface="Cambria Math" charset="0"/>
                      </a:rPr>
                      <m:t> </m:t>
                    </m:r>
                    <m:sSubSup>
                      <m:sSub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4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24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charset="0"/>
                          </a:rPr>
                          <m:t>𝜆</m:t>
                        </m:r>
                      </m:e>
                    </m:d>
                  </m:oMath>
                </a14:m>
                <a:r>
                  <a:rPr lang="en-US" sz="2400" dirty="0"/>
                  <a:t> </a:t>
                </a:r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Refit the model using both </a:t>
                </a:r>
                <a:r>
                  <a:rPr lang="en-US" sz="2400" dirty="0"/>
                  <a:t>train and validation data,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4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𝑣𝑎𝑙𝑖𝑑𝑎𝑡𝑖𝑜𝑛</m:t>
                        </m:r>
                      </m:sub>
                    </m:sSub>
                  </m:oMath>
                </a14:m>
                <a:r>
                  <a:rPr lang="en-US" sz="2400" dirty="0"/>
                  <a:t> },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/>
              </a:p>
              <a:p>
                <a:pPr marL="457200" indent="-457200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4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4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4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𝑙𝑎𝑠𝑠𝑜</m:t>
                        </m:r>
                      </m:sub>
                    </m:sSub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4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𝑙𝑎𝑠𝑠𝑜</m:t>
                            </m:r>
                          </m:sub>
                        </m:sSub>
                      </m:e>
                    </m:d>
                  </m:oMath>
                </a14:m>
                <a:endParaRPr lang="en-US" sz="24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20715" y="1203158"/>
                <a:ext cx="10327008" cy="2111143"/>
              </a:xfrm>
              <a:blipFill rotWithShape="0">
                <a:blip r:embed="rId2"/>
                <a:stretch>
                  <a:fillRect l="-945" t="-22478" r="-1712" b="-1328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811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regularization with </a:t>
            </a:r>
            <a:r>
              <a:rPr lang="en-US" b="1" dirty="0"/>
              <a:t>CV</a:t>
            </a:r>
            <a:r>
              <a:rPr lang="en-US" dirty="0"/>
              <a:t>: step by step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</p:spPr>
            <p:txBody>
              <a:bodyPr/>
              <a:lstStyle/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remove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from data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split the rest of data into K folds,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b="0" i="1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Sup>
                      <m:sSub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}</m:t>
                    </m:r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</m:oMath>
                </a14:m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for </a:t>
                </a:r>
                <a:r>
                  <a:rPr lang="en-US" sz="2000" i="1" dirty="0">
                    <a:latin typeface="Courier" charset="0"/>
                    <a:ea typeface="Courier" charset="0"/>
                    <a:cs typeface="Courier" charset="0"/>
                  </a:rPr>
                  <a:t>k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in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}"/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charset="0"/>
                          </a:rPr>
                          <m:t>1,</m:t>
                        </m:r>
                        <m:r>
                          <a:rPr lang="en-US" sz="2000" i="1">
                            <a:latin typeface="Cambria Math" charset="0"/>
                          </a:rPr>
                          <m:t>…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2000" b="0" i="1" smtClean="0">
                            <a:latin typeface="Cambria Math" charset="0"/>
                          </a:rPr>
                          <m:t>𝐾</m:t>
                        </m:r>
                      </m:e>
                    </m:d>
                    <m:r>
                      <a:rPr lang="en-US" sz="2000" i="1">
                        <a:latin typeface="Cambria Math" charset="0"/>
                      </a:rPr>
                      <m:t> </m:t>
                    </m:r>
                  </m:oMath>
                </a14:m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1200120" lvl="1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for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charset="0"/>
                        <a:ea typeface="Courier" charset="0"/>
                        <a:cs typeface="Courier" charset="0"/>
                      </a:rPr>
                      <m:t>in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d>
                      <m:dPr>
                        <m:begChr m:val="{"/>
                        <m:endChr m:val="}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0,</m:t>
                            </m:r>
                          </m:sub>
                        </m:sSub>
                        <m:r>
                          <a:rPr lang="en-US" sz="2000" b="0" i="1" smtClean="0">
                            <a:latin typeface="Cambria Math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000" b="0" i="1" smtClean="0">
                                <a:latin typeface="Cambria Math" charset="0"/>
                              </a:rPr>
                              <m:t>, </m:t>
                            </m:r>
                            <m:r>
                              <a:rPr lang="en-US" sz="2000" b="0" i="1" smtClean="0">
                                <a:latin typeface="Cambria Math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smtClean="0">
                                <a:latin typeface="Cambria Math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sz="2000" b="0" i="1" smtClean="0">
                        <a:latin typeface="Cambria Math" charset="0"/>
                      </a:rPr>
                      <m:t>: </m:t>
                    </m:r>
                  </m:oMath>
                </a14:m>
                <a:endParaRPr lang="en-US" sz="1800" b="0" dirty="0"/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determine the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charset="0"/>
                        <a:ea typeface="Courier" charset="0"/>
                        <a:cs typeface="Courier" charset="0"/>
                      </a:rPr>
                      <m:t>𝛽</m:t>
                    </m:r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,</m:t>
                        </m:r>
                        <m:r>
                          <a:rPr lang="en-US" sz="1800" b="0" i="1" dirty="0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e>
                    </m:d>
                    <m:r>
                      <a:rPr lang="en-US" sz="1800" dirty="0">
                        <a:latin typeface="Cambria Math" charset="0"/>
                        <a:ea typeface="Courier" charset="0"/>
                        <a:cs typeface="Courier" charset="0"/>
                      </a:rPr>
                      <m:t>=</m:t>
                    </m:r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18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1800" i="1" dirty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X</m:t>
                                </m:r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sz="1800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X</m:t>
                            </m:r>
                            <m:r>
                              <a:rPr lang="en-US" sz="1800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+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  <m:r>
                              <a:rPr lang="en-US" sz="18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𝐼</m:t>
                            </m:r>
                          </m:e>
                        </m:d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sz="18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pPr>
                      <m:e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𝑋</m:t>
                        </m:r>
                      </m:e>
                      <m:sup>
                        <m:r>
                          <a:rPr lang="en-US" sz="18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𝑇</m:t>
                        </m:r>
                      </m:sup>
                    </m:sSup>
                    <m:r>
                      <a:rPr lang="en-US" sz="1800" i="1" dirty="0">
                        <a:latin typeface="Cambria Math" charset="0"/>
                        <a:ea typeface="Courier" charset="0"/>
                        <a:cs typeface="Courier" charset="0"/>
                      </a:rPr>
                      <m:t>𝑌</m:t>
                    </m:r>
                  </m:oMath>
                </a14:m>
                <a:r>
                  <a:rPr lang="en-US" sz="1800" dirty="0"/>
                  <a:t> , using the train data of the fold,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  <m:sup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−</m:t>
                        </m:r>
                        <m:r>
                          <a:rPr lang="en-US" sz="18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r>
                  <a:rPr lang="en-US" sz="1800" dirty="0"/>
                  <a:t>.</a:t>
                </a:r>
              </a:p>
              <a:p>
                <a:pPr marL="1600154" lvl="2" indent="-457200">
                  <a:buFont typeface="+mj-lt"/>
                  <a:buAutoNum type="alphaUcPeriod"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record</a:t>
                </a:r>
                <a:r>
                  <a:rPr lang="en-US" sz="18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1800" i="1">
                            <a:latin typeface="Cambria Math" charset="0"/>
                          </a:rPr>
                          <m:t>𝐿</m:t>
                        </m:r>
                      </m:e>
                      <m:sub>
                        <m:r>
                          <a:rPr lang="en-US" sz="1800" i="1">
                            <a:latin typeface="Cambria Math" charset="0"/>
                          </a:rPr>
                          <m:t>𝑀𝑆𝐸</m:t>
                        </m:r>
                      </m:sub>
                      <m:sup/>
                    </m:sSubSup>
                    <m:d>
                      <m:d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i="1">
                            <a:latin typeface="Cambria Math" charset="0"/>
                          </a:rPr>
                          <m:t>𝜆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,</m:t>
                        </m:r>
                        <m:r>
                          <a:rPr lang="en-US" sz="1800" b="0" i="1" smtClean="0">
                            <a:latin typeface="Cambria Math" charset="0"/>
                          </a:rPr>
                          <m:t>𝑘</m:t>
                        </m:r>
                      </m:e>
                    </m:d>
                  </m:oMath>
                </a14:m>
                <a:r>
                  <a:rPr lang="en-US" sz="1800" dirty="0"/>
                  <a:t> </a:t>
                </a: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using the validation data of the fold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18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18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18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  <m:sup>
                        <m:r>
                          <a:rPr lang="en-US" sz="18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𝑘</m:t>
                        </m:r>
                      </m:sup>
                    </m:sSubSup>
                  </m:oMath>
                </a14:m>
                <a:endParaRPr lang="en-US" sz="18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lvl="2" indent="0">
                  <a:buNone/>
                </a:pPr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At this point we have a 2-D matrix, rows are for different k, and columns are for different </a:t>
                </a:r>
                <a14:m>
                  <m:oMath xmlns:m="http://schemas.openxmlformats.org/officeDocument/2006/math">
                    <m:r>
                      <a:rPr lang="en-US" sz="18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1800" dirty="0">
                    <a:latin typeface="Courier" charset="0"/>
                    <a:ea typeface="Courier" charset="0"/>
                    <a:cs typeface="Courier" charset="0"/>
                  </a:rPr>
                  <a:t> values.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Average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𝐿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𝑀𝑆𝐸</m:t>
                        </m:r>
                      </m:sub>
                    </m:sSub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(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𝑘</m:t>
                    </m:r>
                    <m:r>
                      <a:rPr lang="en-US" sz="2000" b="0" i="1" smtClean="0">
                        <a:latin typeface="Cambria Math" charset="0"/>
                        <a:ea typeface="Courier" charset="0"/>
                        <a:cs typeface="Courier" charset="0"/>
                      </a:rPr>
                      <m:t>)</m:t>
                    </m:r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for each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b="0" i="1" dirty="0" smtClean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dirty="0" smtClean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.  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Find the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𝜆</m:t>
                    </m:r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that minimizes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̅"/>
                                <m:ctrlPr>
                                  <a:rPr lang="en-US" sz="2000" i="1" dirty="0">
                                    <a:latin typeface="Cambria Math" panose="02040503050406030204" pitchFamily="18" charset="0"/>
                                    <a:ea typeface="Courier" charset="0"/>
                                    <a:cs typeface="Courier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i="1" dirty="0">
                                    <a:latin typeface="Cambria Math" charset="0"/>
                                    <a:ea typeface="Courier" charset="0"/>
                                    <a:cs typeface="Courier" charset="0"/>
                                  </a:rPr>
                                  <m:t>𝐿</m:t>
                                </m:r>
                              </m:e>
                            </m:acc>
                          </m:e>
                          <m:sub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𝑀𝑆𝐸</m:t>
                            </m:r>
                          </m:sub>
                        </m:sSub>
                        <m:d>
                          <m:d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</m:d>
                      </m:e>
                      <m:sub/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,  resulting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𝜆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𝑟𝑖𝑑𝑔𝑒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.</a:t>
                </a: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Refit the model using the full </a:t>
                </a:r>
                <a:r>
                  <a:rPr lang="en-US" sz="2000" dirty="0"/>
                  <a:t>training data,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{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𝑡𝑟𝑎𝑖𝑛</m:t>
                        </m:r>
                      </m:sub>
                    </m:sSub>
                    <m:r>
                      <a:rPr lang="en-US" sz="2000" i="1">
                        <a:latin typeface="Cambria Math" charset="0"/>
                        <a:ea typeface="Courier" charset="0"/>
                        <a:cs typeface="Courier" charset="0"/>
                      </a:rPr>
                      <m:t>,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𝑣𝑎𝑙</m:t>
                        </m:r>
                      </m:sub>
                    </m:sSub>
                  </m:oMath>
                </a14:m>
                <a:r>
                  <a:rPr lang="en-US" sz="2000" dirty="0"/>
                  <a:t> },  resulting to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charset="0"/>
                        <a:ea typeface="Courier" charset="0"/>
                        <a:cs typeface="Courier" charset="0"/>
                      </a:rPr>
                      <m:t> </m:t>
                    </m:r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 </m:t>
                        </m:r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report MSE or R</a:t>
                </a:r>
                <a:r>
                  <a:rPr lang="en-US" sz="2000" baseline="30000" dirty="0">
                    <a:latin typeface="Courier" charset="0"/>
                    <a:ea typeface="Courier" charset="0"/>
                    <a:cs typeface="Courier" charset="0"/>
                  </a:rPr>
                  <a:t>2 </a:t>
                </a:r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𝑋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,</m:t>
                            </m:r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𝑌</m:t>
                            </m:r>
                          </m:e>
                        </m:d>
                      </m:e>
                      <m:sub>
                        <m:r>
                          <a:rPr lang="en-US" sz="2000" i="1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𝑡𝑒𝑠𝑡</m:t>
                        </m:r>
                      </m:sub>
                    </m:sSub>
                  </m:oMath>
                </a14:m>
                <a:r>
                  <a:rPr lang="en-US" sz="2000" dirty="0">
                    <a:latin typeface="Courier" charset="0"/>
                    <a:ea typeface="Courier" charset="0"/>
                    <a:cs typeface="Courier" charset="0"/>
                  </a:rPr>
                  <a:t> given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𝛽</m:t>
                            </m:r>
                          </m:e>
                        </m:acc>
                      </m:e>
                      <m:sub>
                        <m:r>
                          <a:rPr lang="en-US" sz="2000" b="0" i="1" smtClean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𝑟</m:t>
                        </m:r>
                        <m:r>
                          <a:rPr lang="en-US" sz="2000" i="1" dirty="0">
                            <a:latin typeface="Cambria Math" charset="0"/>
                            <a:ea typeface="Courier" charset="0"/>
                            <a:cs typeface="Courier" charset="0"/>
                          </a:rPr>
                          <m:t>𝑖𝑑𝑔𝑒</m:t>
                        </m:r>
                      </m:sub>
                    </m:sSub>
                    <m:d>
                      <m:dPr>
                        <m:ctrlPr>
                          <a:rPr lang="en-US" sz="2000" i="1" dirty="0">
                            <a:latin typeface="Cambria Math" panose="02040503050406030204" pitchFamily="18" charset="0"/>
                            <a:ea typeface="Courier" charset="0"/>
                            <a:cs typeface="Courier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000" i="1" dirty="0">
                                <a:latin typeface="Cambria Math" panose="02040503050406030204" pitchFamily="18" charset="0"/>
                                <a:ea typeface="Courier" charset="0"/>
                                <a:cs typeface="Courier" charset="0"/>
                              </a:rPr>
                            </m:ctrlPr>
                          </m:sSubPr>
                          <m:e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sz="2000" b="0" i="1" dirty="0" smtClean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𝑟</m:t>
                            </m:r>
                            <m:r>
                              <a:rPr lang="en-US" sz="2000" i="1" dirty="0">
                                <a:latin typeface="Cambria Math" charset="0"/>
                                <a:ea typeface="Courier" charset="0"/>
                                <a:cs typeface="Courier" charset="0"/>
                              </a:rPr>
                              <m:t>𝑖𝑑𝑔𝑒</m:t>
                            </m:r>
                          </m:sub>
                        </m:sSub>
                      </m:e>
                    </m:d>
                  </m:oMath>
                </a14:m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/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sz="2000" dirty="0">
                  <a:latin typeface="Courier" charset="0"/>
                  <a:ea typeface="Courier" charset="0"/>
                  <a:cs typeface="Courier" charset="0"/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85003" y="989759"/>
                <a:ext cx="11021993" cy="2111143"/>
              </a:xfrm>
              <a:blipFill rotWithShape="0">
                <a:blip r:embed="rId2"/>
                <a:stretch>
                  <a:fillRect l="-608" t="-2017" r="-55" b="-1492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27</a:t>
            </a:fld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7332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34836088"/>
                  </p:ext>
                </p:extLst>
              </p:nvPr>
            </p:nvGraphicFramePr>
            <p:xfrm>
              <a:off x="9258126" y="84909"/>
              <a:ext cx="2779649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473329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1053" t="-8333" r="-283158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48052" t="-8333" r="-249351" b="-4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382105" t="-8333" r="-2105" b="-40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108333" r="-383158" b="-30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204918" r="-383158" b="-2016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1053" t="-410000" r="-383158" b="-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Table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979094933"/>
                  </p:ext>
                </p:extLst>
              </p:nvPr>
            </p:nvGraphicFramePr>
            <p:xfrm>
              <a:off x="9175198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54419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Table 6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4330548"/>
                  </p:ext>
                </p:extLst>
              </p:nvPr>
            </p:nvGraphicFramePr>
            <p:xfrm>
              <a:off x="9175198" y="53905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5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130127"/>
                  </p:ext>
                </p:extLst>
              </p:nvPr>
            </p:nvGraphicFramePr>
            <p:xfrm>
              <a:off x="9195519" y="7747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8333" r="-301053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203191" t="-8333" r="-204255" b="-4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400000" t="-8333" r="-2105" b="-405000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108333" r="-4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1053" t="-108333" r="-301053" b="-30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204918" r="-40105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6"/>
                          <a:stretch>
                            <a:fillRect l="-1053" t="-410000" r="-40105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82380501"/>
                  </p:ext>
                </p:extLst>
              </p:nvPr>
            </p:nvGraphicFramePr>
            <p:xfrm>
              <a:off x="9185359" y="69407"/>
              <a:ext cx="2882900" cy="182880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8333" r="-301053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8333" r="-204255" b="-4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400000" t="-8333" r="-2105" b="-426667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108333" r="-4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108333" r="-301053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203191" t="-108333" r="-204255" b="-3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204918" r="-4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1053" t="-204918" r="-301053" b="-2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7"/>
                          <a:stretch>
                            <a:fillRect l="-1053" t="-410000" r="-40105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1" i="1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charset="0"/>
                                          </a:rPr>
                                          <m:t>𝑳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0000"/>
                                        </a:solidFill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66211510"/>
                  </p:ext>
                </p:extLst>
              </p:nvPr>
            </p:nvGraphicFramePr>
            <p:xfrm>
              <a:off x="9205679" y="84909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8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7658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457182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𝝀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latin typeface="Cambria Math" charset="0"/>
                                      </a:rPr>
                                      <m:t>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𝒌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rgbClr val="FFC000"/>
                                        </a:solidFill>
                                        <a:latin typeface="Cambria Math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b="1" i="1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𝟏𝟐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>
                                            <a:lumMod val="75000"/>
                                            <a:lumOff val="25000"/>
                                          </a:schemeClr>
                                        </a:solidFill>
                                        <a:latin typeface="Cambria Math" charset="0"/>
                                      </a:rPr>
                                      <m:t>𝟐𝟏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..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𝑘</m:t>
                                    </m:r>
                                  </m:e>
                                  <m:sub>
                                    <m:r>
                                      <a:rPr lang="en-US" smtClean="0">
                                        <a:solidFill>
                                          <a:schemeClr val="bg1"/>
                                        </a:solidFill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54419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̅"/>
                                        <m:ctrlP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b="0" i="1" smtClean="0">
                                            <a:latin typeface="Cambria Math" charset="0"/>
                                          </a:rPr>
                                          <m:t>𝐿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charset="0"/>
                                      </a:rPr>
                                      <m:t>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2" name="Table 1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5106570"/>
                  </p:ext>
                </p:extLst>
              </p:nvPr>
            </p:nvGraphicFramePr>
            <p:xfrm>
              <a:off x="9205679" y="53905"/>
              <a:ext cx="2882900" cy="2194560"/>
            </p:xfrm>
            <a:graphic>
              <a:graphicData uri="http://schemas.openxmlformats.org/drawingml/2006/table">
                <a:tbl>
                  <a:tblPr firstRow="1" bandRow="1">
                    <a:tableStyleId>{793D81CF-94F2-401A-BA57-92F5A7B2D0C5}</a:tableStyleId>
                  </a:tblPr>
                  <a:tblGrid>
                    <a:gridCol w="576580"/>
                    <a:gridCol w="576580"/>
                    <a:gridCol w="576580"/>
                    <a:gridCol w="576580"/>
                    <a:gridCol w="576580"/>
                  </a:tblGrid>
                  <a:tr h="365760">
                    <a:tc>
                      <a:txBody>
                        <a:bodyPr/>
                        <a:lstStyle/>
                        <a:p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8333" r="-301053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8333" r="-204255" b="-5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8333" r="-2105" b="-528333"/>
                          </a:stretch>
                        </a:blipFill>
                      </a:tcPr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108333" r="-4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108333" r="-301053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108333" r="-204255" b="-42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204918" r="-4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204918" r="-301053" b="-3213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mr-IN" dirty="0" smtClean="0">
                              <a:solidFill>
                                <a:schemeClr val="bg1"/>
                              </a:solidFill>
                            </a:rPr>
                            <a:t>…</a:t>
                          </a:r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 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..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53" t="-410000" r="-401053" b="-1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65760">
                    <a:tc>
                      <a:txBody>
                        <a:bodyPr/>
                        <a:lstStyle/>
                        <a:p>
                          <a:r>
                            <a:rPr lang="en-US" dirty="0" smtClean="0">
                              <a:solidFill>
                                <a:schemeClr val="bg1"/>
                              </a:solidFill>
                            </a:rPr>
                            <a:t>E[]</a:t>
                          </a:r>
                          <a:endParaRPr lang="en-US" dirty="0">
                            <a:solidFill>
                              <a:schemeClr val="bg1"/>
                            </a:solidFill>
                          </a:endParaRPr>
                        </a:p>
                      </a:txBody>
                      <a:tcPr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101053" t="-510000" r="-301053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203191" t="-510000" r="-204255" b="-2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mr-IN" dirty="0" smtClean="0"/>
                            <a:t>…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9"/>
                          <a:stretch>
                            <a:fillRect l="-400000" t="-510000" r="-2105" b="-2666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28830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Ridge regularization with </a:t>
            </a:r>
            <a:r>
              <a:rPr lang="en-US" b="1" dirty="0"/>
              <a:t>validation</a:t>
            </a:r>
            <a:r>
              <a:rPr lang="en-US" dirty="0"/>
              <a:t> only: step by step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1428605"/>
            <a:ext cx="6858000" cy="4572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73272" y="3163278"/>
            <a:ext cx="118754" cy="308758"/>
          </a:xfrm>
          <a:prstGeom prst="rect">
            <a:avLst/>
          </a:prstGeom>
          <a:solidFill>
            <a:srgbClr val="F9F9F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r>
              <a:rPr lang="en-US" sz="11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val</a:t>
            </a:r>
            <a:endParaRPr lang="en-US" sz="11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94899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Variable Selection as Regularization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1177758"/>
            <a:ext cx="10680806" cy="2111143"/>
          </a:xfrm>
        </p:spPr>
        <p:txBody>
          <a:bodyPr/>
          <a:lstStyle/>
          <a:p>
            <a:r>
              <a:rPr lang="en-US" sz="2400" dirty="0"/>
              <a:t>Since LASSO regression tend to produce zero estimates for a number of model parameters - we say that LASSO solutions are </a:t>
            </a:r>
            <a:r>
              <a:rPr lang="en-US" sz="2400" b="1" dirty="0"/>
              <a:t>sparse</a:t>
            </a:r>
            <a:r>
              <a:rPr lang="en-US" sz="2400" dirty="0"/>
              <a:t> - we consider LASSO to be a method for variable selection.</a:t>
            </a:r>
          </a:p>
          <a:p>
            <a:endParaRPr lang="en-US" sz="2400" dirty="0"/>
          </a:p>
          <a:p>
            <a:r>
              <a:rPr lang="en-US" sz="2400" dirty="0"/>
              <a:t>Many prefer using LASSO for variable selection (as well as for suppressing extreme parameter values) rather than stepwise selection, as LASSO avoids the statistic problems that arises in stepwise selection.</a:t>
            </a:r>
          </a:p>
          <a:p>
            <a:endParaRPr lang="en-US" sz="2400" dirty="0"/>
          </a:p>
          <a:p>
            <a:r>
              <a:rPr lang="en-US" sz="2400" b="1" dirty="0"/>
              <a:t>Question:</a:t>
            </a:r>
            <a:r>
              <a:rPr lang="en-US" sz="2400" dirty="0"/>
              <a:t> What are the pros and cons of the two approaches?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0653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79302D7-1ACA-224D-B29D-4D28082ED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9F1E6-0A42-6342-8A19-FA364A33AB30}" type="slidenum">
              <a:rPr lang="en-US" smtClean="0"/>
              <a:t>3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B42DE3A-C3D5-DB4E-8609-AB055504742F}"/>
              </a:ext>
            </a:extLst>
          </p:cNvPr>
          <p:cNvSpPr txBox="1">
            <a:spLocks/>
          </p:cNvSpPr>
          <p:nvPr/>
        </p:nvSpPr>
        <p:spPr>
          <a:xfrm>
            <a:off x="397691" y="2184898"/>
            <a:ext cx="11591109" cy="5063066"/>
          </a:xfrm>
          <a:prstGeom prst="rect">
            <a:avLst/>
          </a:prstGeom>
        </p:spPr>
        <p:txBody>
          <a:bodyPr/>
          <a:lstStyle>
            <a:lvl1pPr marL="342878" indent="-342878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01" indent="-285732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2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096" indent="-228585" algn="l" defTabSz="457171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66" indent="-228585" algn="l" defTabSz="457171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36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0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77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947" indent="-228585" algn="l" defTabSz="457171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100"/>
              </a:spcAft>
            </a:pPr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Milestone 1: Due this Friday, Oct 4 (see Canvas instructions). 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Study break: Wednesday 6-8pm in TBD?</a:t>
            </a:r>
          </a:p>
          <a:p>
            <a:r>
              <a:rPr lang="en-US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Karla" charset="0"/>
                <a:ea typeface="Karla" charset="0"/>
                <a:cs typeface="Karla" charset="0"/>
              </a:rPr>
              <a:t>Recall Course Requirements: “You are expected to have programming experience at the level of CS 50 or above, and statistics knowledge at the level of Stat 100 or above (Stat 110 recommended).”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3BD8E3E-02C2-A04A-ABCD-1382F18753BD}"/>
              </a:ext>
            </a:extLst>
          </p:cNvPr>
          <p:cNvSpPr txBox="1">
            <a:spLocks/>
          </p:cNvSpPr>
          <p:nvPr/>
        </p:nvSpPr>
        <p:spPr>
          <a:xfrm>
            <a:off x="2851121" y="580975"/>
            <a:ext cx="6698717" cy="70480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txBody>
          <a:bodyPr/>
          <a:lstStyle>
            <a:lvl1pPr algn="ctr" defTabSz="457171" rtl="0" eaLnBrk="1" latinLnBrk="0" hangingPunct="1">
              <a:spcBef>
                <a:spcPct val="0"/>
              </a:spcBef>
              <a:buNone/>
              <a:defRPr sz="3200" kern="1200" baseline="0">
                <a:solidFill>
                  <a:schemeClr val="tx1"/>
                </a:solidFill>
                <a:latin typeface="Karla"/>
                <a:ea typeface="+mj-ea"/>
                <a:cs typeface="Karla"/>
              </a:defRPr>
            </a:lvl1pPr>
          </a:lstStyle>
          <a:p>
            <a:pPr fontAlgn="ctr"/>
            <a:r>
              <a:rPr lang="en-US" sz="4000" dirty="0">
                <a:solidFill>
                  <a:schemeClr val="bg2"/>
                </a:solidFill>
              </a:rPr>
              <a:t>ANNOUNCEMENTS</a:t>
            </a:r>
          </a:p>
        </p:txBody>
      </p:sp>
    </p:spTree>
    <p:extLst>
      <p:ext uri="{BB962C8B-B14F-4D97-AF65-F5344CB8AC3E}">
        <p14:creationId xmlns:p14="http://schemas.microsoft.com/office/powerpoint/2010/main" val="183000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</a:t>
            </a:r>
            <a:r>
              <a:rPr lang="en-US"/>
              <a:t>: Lecture 8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30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102" y="1711350"/>
            <a:ext cx="5899795" cy="396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272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473" y="0"/>
            <a:ext cx="6479721" cy="6621613"/>
          </a:xfrm>
          <a:prstGeom prst="rect">
            <a:avLst/>
          </a:prstGeom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8939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5" y="983807"/>
            <a:ext cx="10327008" cy="2111143"/>
          </a:xfrm>
        </p:spPr>
        <p:txBody>
          <a:bodyPr/>
          <a:lstStyle/>
          <a:p>
            <a:r>
              <a:rPr lang="en-US" sz="2400" b="1" dirty="0"/>
              <a:t>Left</a:t>
            </a:r>
            <a:r>
              <a:rPr lang="en-US" sz="2400" dirty="0"/>
              <a:t>: 2000 best fit straight lines, each fitted on a different 20 point training set. </a:t>
            </a:r>
          </a:p>
          <a:p>
            <a:r>
              <a:rPr lang="en-US" sz="2400" b="1" dirty="0"/>
              <a:t>Right</a:t>
            </a:r>
            <a:r>
              <a:rPr lang="en-US" sz="2400" dirty="0"/>
              <a:t>: Best-fit models using degree 10 polynomial</a:t>
            </a:r>
          </a:p>
          <a:p>
            <a:endParaRPr lang="en-US" sz="240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5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59000"/>
            <a:ext cx="6858000" cy="4572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835" y="2159000"/>
            <a:ext cx="685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1963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Bias vs Variance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Left: Linear regression coefficients</a:t>
            </a:r>
          </a:p>
          <a:p>
            <a:r>
              <a:rPr lang="en-US" sz="2400" dirty="0"/>
              <a:t>Right: Poly regression of order 10 coefficients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6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1888937"/>
            <a:ext cx="6858000" cy="4572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492" y="1828800"/>
            <a:ext cx="6858000" cy="45720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6663847" y="2041742"/>
            <a:ext cx="663879" cy="651354"/>
          </a:xfrm>
          <a:prstGeom prst="ellipse">
            <a:avLst/>
          </a:prstGeom>
          <a:noFill/>
          <a:ln w="31750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224643" y="5617028"/>
            <a:ext cx="5078186" cy="489857"/>
          </a:xfrm>
          <a:prstGeom prst="rect">
            <a:avLst/>
          </a:prstGeom>
          <a:solidFill>
            <a:srgbClr val="F8FAF8"/>
          </a:solidFill>
          <a:ln>
            <a:noFill/>
          </a:ln>
          <a:effectLst>
            <a:outerShdw blurRad="50800" dist="50800" dir="5400000" algn="ctr" rotWithShape="0">
              <a:srgbClr val="F9F9F9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076540" y="5700430"/>
                <a:ext cx="376513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6540" y="5700430"/>
                <a:ext cx="376513" cy="553998"/>
              </a:xfrm>
              <a:prstGeom prst="rect">
                <a:avLst/>
              </a:prstGeom>
              <a:blipFill rotWithShape="0">
                <a:blip r:embed="rId4"/>
                <a:stretch>
                  <a:fillRect l="-9836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028242" y="5682928"/>
                <a:ext cx="36183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242" y="5682928"/>
                <a:ext cx="361830" cy="553998"/>
              </a:xfrm>
              <a:prstGeom prst="rect">
                <a:avLst/>
              </a:prstGeom>
              <a:blipFill rotWithShape="0">
                <a:blip r:embed="rId5"/>
                <a:stretch>
                  <a:fillRect l="-11864" t="-10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7105080" y="5684688"/>
            <a:ext cx="5078186" cy="120307"/>
          </a:xfrm>
          <a:prstGeom prst="rect">
            <a:avLst/>
          </a:prstGeom>
          <a:solidFill>
            <a:srgbClr val="F8FAF8"/>
          </a:solidFill>
          <a:ln>
            <a:noFill/>
          </a:ln>
          <a:effectLst>
            <a:outerShdw blurRad="50800" dist="50800" dir="5400000" algn="ctr" rotWithShape="0">
              <a:srgbClr val="F9F9F9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15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Lecture Outline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833415" y="1177758"/>
            <a:ext cx="10327008" cy="4188326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dirty="0"/>
              <a:t>Regularization: LASSO and Ridge</a:t>
            </a:r>
          </a:p>
          <a:p>
            <a:pPr>
              <a:spcAft>
                <a:spcPts val="1200"/>
              </a:spcAft>
            </a:pPr>
            <a:r>
              <a:rPr lang="en-US" dirty="0"/>
              <a:t>	Geometric Interpretation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B7CCDB-6D39-0547-B7B3-C80E39D6513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0622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Regularization: An Overview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sz="2400" dirty="0"/>
                  <a:t>The idea of regularization revolves around modifying the loss function L; in particular, we add a regularization term that penalizes some specified properties of the model parameters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en-US" sz="2400" i="1" smtClean="0">
                        <a:latin typeface="Cambria Math" charset="0"/>
                        <a:ea typeface="Cambria Math" charset="0"/>
                        <a:cs typeface="Cambria Math" charset="0"/>
                      </a:rPr>
                      <m:t>𝜆</m:t>
                    </m:r>
                  </m:oMath>
                </a14:m>
                <a:r>
                  <a:rPr lang="en-US" sz="2400" dirty="0"/>
                  <a:t> is a scalar that gives the weight (or importance) of the regularization term.</a:t>
                </a:r>
              </a:p>
              <a:p>
                <a:pPr>
                  <a:spcAft>
                    <a:spcPts val="1200"/>
                  </a:spcAft>
                </a:pPr>
                <a:r>
                  <a:rPr lang="en-US" sz="2400" dirty="0"/>
                  <a:t>Fitting the model using the modified loss function </a:t>
                </a:r>
                <a:r>
                  <a:rPr lang="en-US" sz="2400" i="1" dirty="0" err="1"/>
                  <a:t>L</a:t>
                </a:r>
                <a:r>
                  <a:rPr lang="en-US" sz="2400" i="1" baseline="-25000" dirty="0" err="1"/>
                  <a:t>reg</a:t>
                </a:r>
                <a:r>
                  <a:rPr lang="en-US" sz="2400" dirty="0"/>
                  <a:t> would result in model parameters with desirable properties (specified by </a:t>
                </a:r>
                <a:r>
                  <a:rPr lang="en-US" sz="2400" i="1" dirty="0"/>
                  <a:t>R</a:t>
                </a:r>
                <a:r>
                  <a:rPr lang="en-US" sz="2400" dirty="0"/>
                  <a:t>).</a:t>
                </a:r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  <a:p>
                <a:pPr>
                  <a:spcAft>
                    <a:spcPts val="1200"/>
                  </a:spcAft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945" t="-2305" r="-1535" b="-1092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8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859" y="2812538"/>
            <a:ext cx="4148119" cy="404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604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LASSO Regression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3414" y="1177758"/>
            <a:ext cx="10644711" cy="2111143"/>
          </a:xfrm>
        </p:spPr>
        <p:txBody>
          <a:bodyPr/>
          <a:lstStyle/>
          <a:p>
            <a:pPr>
              <a:spcAft>
                <a:spcPts val="1200"/>
              </a:spcAft>
            </a:pPr>
            <a:r>
              <a:rPr lang="en-US" sz="2400" dirty="0"/>
              <a:t>Since we wish to discourage extreme values in model parameter, we need to choose a regularization term that penalizes parameter magnitudes. For our loss function, we will again use MSE.</a:t>
            </a:r>
          </a:p>
          <a:p>
            <a:pPr>
              <a:spcAft>
                <a:spcPts val="1200"/>
              </a:spcAft>
            </a:pPr>
            <a:r>
              <a:rPr lang="en-US" sz="2400" dirty="0"/>
              <a:t>Together our regularized loss function is:</a:t>
            </a:r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r>
              <a:rPr lang="en-US" sz="2400" dirty="0"/>
              <a:t>Note that              is the </a:t>
            </a:r>
            <a:r>
              <a:rPr lang="en-US" sz="2400" b="1" i="1" dirty="0">
                <a:latin typeface="STIXGeneral" charset="0"/>
                <a:ea typeface="STIXGeneral" charset="0"/>
                <a:cs typeface="STIXGeneral" charset="0"/>
              </a:rPr>
              <a:t>l</a:t>
            </a:r>
            <a:r>
              <a:rPr lang="en-US" sz="2400" b="1" baseline="-25000" dirty="0"/>
              <a:t>1 </a:t>
            </a:r>
            <a:r>
              <a:rPr lang="en-US" sz="2400" dirty="0"/>
              <a:t>norm of the vector </a:t>
            </a:r>
            <a:r>
              <a:rPr lang="en-US" sz="2400" b="1" i="1" dirty="0">
                <a:latin typeface="Symbol" charset="2"/>
                <a:ea typeface="Symbol" charset="2"/>
                <a:cs typeface="Symbol" charset="2"/>
              </a:rPr>
              <a:t>b</a:t>
            </a: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  <a:p>
            <a:pPr>
              <a:spcAft>
                <a:spcPts val="1200"/>
              </a:spcAft>
            </a:pP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616E8F-BF65-1643-9F00-FF84D0665BC6}" type="slidenum">
              <a:rPr lang="en-US" smtClean="0"/>
              <a:t>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8303" y="3071469"/>
            <a:ext cx="6716629" cy="106658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2447" y="4160785"/>
            <a:ext cx="711700" cy="72475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0542" y="4987216"/>
            <a:ext cx="2412152" cy="115908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7987553" y="3805518"/>
            <a:ext cx="766482" cy="457200"/>
          </a:xfrm>
          <a:prstGeom prst="ellipse">
            <a:avLst/>
          </a:prstGeom>
          <a:noFill/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464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GEC_templat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2" id="{EE3F4256-57BA-4E45-A16C-7FF03EA64AD5}" vid="{8FDA9A5F-BD2F-2E4D-B6B1-DDFA3E9D3C6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CS109a_template</Template>
  <TotalTime>9004</TotalTime>
  <Words>1413</Words>
  <Application>Microsoft Macintosh PowerPoint</Application>
  <PresentationFormat>Widescreen</PresentationFormat>
  <Paragraphs>334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8" baseType="lpstr">
      <vt:lpstr>Karla</vt:lpstr>
      <vt:lpstr>Arial</vt:lpstr>
      <vt:lpstr>Calibri</vt:lpstr>
      <vt:lpstr>Cambria Math</vt:lpstr>
      <vt:lpstr>Courier</vt:lpstr>
      <vt:lpstr>STIXGeneral</vt:lpstr>
      <vt:lpstr>Symbol</vt:lpstr>
      <vt:lpstr>GEC_template</vt:lpstr>
      <vt:lpstr>Lecture 8a: Regularization</vt:lpstr>
      <vt:lpstr>PowerPoint Presentation</vt:lpstr>
      <vt:lpstr>PowerPoint Presentation</vt:lpstr>
      <vt:lpstr>PowerPoint Presentation</vt:lpstr>
      <vt:lpstr>Bias vs Variance</vt:lpstr>
      <vt:lpstr>Bias vs Variance</vt:lpstr>
      <vt:lpstr>Lecture Outline</vt:lpstr>
      <vt:lpstr>Regularization: An Overview</vt:lpstr>
      <vt:lpstr>LASSO Regression</vt:lpstr>
      <vt:lpstr>Ridge Regression</vt:lpstr>
      <vt:lpstr>Choosing l</vt:lpstr>
      <vt:lpstr>Ridge, LASSO - Computational complexity</vt:lpstr>
      <vt:lpstr>Regularization Parameter with a Validation Set</vt:lpstr>
      <vt:lpstr>The Geometry of Regularization (LASSO)</vt:lpstr>
      <vt:lpstr>The Geometry of Regularization (LASSO)</vt:lpstr>
      <vt:lpstr>The Geometry of Regularization (LASSO)</vt:lpstr>
      <vt:lpstr>The Geometry of Regularization (LASSO)</vt:lpstr>
      <vt:lpstr>The Geometry of Regularization (Ridge)</vt:lpstr>
      <vt:lpstr>The Geometry of Regularization (Ridge)</vt:lpstr>
      <vt:lpstr>The Geometry of Regularization</vt:lpstr>
      <vt:lpstr>Examples</vt:lpstr>
      <vt:lpstr>Ridge visualized</vt:lpstr>
      <vt:lpstr>LASSO visualized</vt:lpstr>
      <vt:lpstr>Ridge regularization with only validation : step by step </vt:lpstr>
      <vt:lpstr>Ridge regularization with validation only: step by step </vt:lpstr>
      <vt:lpstr>Lasso regularization with validation only: step by step </vt:lpstr>
      <vt:lpstr>Ridge regularization with CV: step by step </vt:lpstr>
      <vt:lpstr>Ridge regularization with validation only: step by step </vt:lpstr>
      <vt:lpstr>Variable Selection as Regularization</vt:lpstr>
      <vt:lpstr>Quiz time: Lecture 8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Li, Haoxin</cp:lastModifiedBy>
  <cp:revision>167</cp:revision>
  <cp:lastPrinted>2019-09-30T16:59:57Z</cp:lastPrinted>
  <dcterms:created xsi:type="dcterms:W3CDTF">2018-07-11T02:31:23Z</dcterms:created>
  <dcterms:modified xsi:type="dcterms:W3CDTF">2019-09-30T18:17:21Z</dcterms:modified>
</cp:coreProperties>
</file>